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79" r:id="rId8"/>
    <p:sldId id="262" r:id="rId9"/>
    <p:sldId id="263" r:id="rId10"/>
    <p:sldId id="268" r:id="rId11"/>
    <p:sldId id="267" r:id="rId12"/>
    <p:sldId id="266" r:id="rId13"/>
    <p:sldId id="271" r:id="rId14"/>
    <p:sldId id="270" r:id="rId15"/>
    <p:sldId id="269" r:id="rId16"/>
    <p:sldId id="272" r:id="rId17"/>
    <p:sldId id="276" r:id="rId18"/>
    <p:sldId id="275" r:id="rId19"/>
    <p:sldId id="274" r:id="rId20"/>
    <p:sldId id="273" r:id="rId21"/>
    <p:sldId id="278" r:id="rId22"/>
    <p:sldId id="277" r:id="rId23"/>
    <p:sldId id="264" r:id="rId24"/>
    <p:sldId id="265"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7B5AA-380E-470E-9A3F-89EDA237D395}" type="datetimeFigureOut">
              <a:rPr lang="fr-FR" smtClean="0"/>
              <a:pPr/>
              <a:t>30/03/2018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34625-0693-42D6-BA7C-02B8AA5B87C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C0E1F81-0C60-42DA-B4E8-4CC01A649EC7}" type="datetime1">
              <a:rPr lang="fr-FR" smtClean="0"/>
              <a:pPr/>
              <a:t>30/03/2018</a:t>
            </a:fld>
            <a:endParaRPr lang="fr-FR"/>
          </a:p>
        </p:txBody>
      </p:sp>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
        <p:nvSpPr>
          <p:cNvPr id="6" name="Espace réservé du numéro de diapositive 5"/>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A99C68-03B5-4C0B-AF86-A70926D33340}" type="datetime1">
              <a:rPr lang="fr-FR" smtClean="0"/>
              <a:pPr/>
              <a:t>30/03/2018</a:t>
            </a:fld>
            <a:endParaRPr lang="fr-FR"/>
          </a:p>
        </p:txBody>
      </p:sp>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
        <p:nvSpPr>
          <p:cNvPr id="6" name="Espace réservé du numéro de diapositive 5"/>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9B6F7-D40B-4296-B33D-F6FEAC850698}" type="datetime1">
              <a:rPr lang="fr-FR" smtClean="0"/>
              <a:pPr/>
              <a:t>30/03/2018</a:t>
            </a:fld>
            <a:endParaRPr lang="fr-FR"/>
          </a:p>
        </p:txBody>
      </p:sp>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
        <p:nvSpPr>
          <p:cNvPr id="6" name="Espace réservé du numéro de diapositive 5"/>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6C53A0-DB1B-48A6-AC97-44EF3471EFD5}" type="datetime1">
              <a:rPr lang="fr-FR" smtClean="0"/>
              <a:pPr/>
              <a:t>30/03/2018</a:t>
            </a:fld>
            <a:endParaRPr lang="fr-FR"/>
          </a:p>
        </p:txBody>
      </p:sp>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
        <p:nvSpPr>
          <p:cNvPr id="6" name="Espace réservé du numéro de diapositive 5"/>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75E1E9D-C59B-4B20-8F10-18DA90C63B6F}" type="datetime1">
              <a:rPr lang="fr-FR" smtClean="0"/>
              <a:pPr/>
              <a:t>30/03/2018</a:t>
            </a:fld>
            <a:endParaRPr lang="fr-FR"/>
          </a:p>
        </p:txBody>
      </p:sp>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
        <p:nvSpPr>
          <p:cNvPr id="6" name="Espace réservé du numéro de diapositive 5"/>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39CF18C-CDBC-4507-88A6-14F2540643AB}" type="datetime1">
              <a:rPr lang="fr-FR" smtClean="0"/>
              <a:pPr/>
              <a:t>30/03/2018</a:t>
            </a:fld>
            <a:endParaRPr lang="fr-FR"/>
          </a:p>
        </p:txBody>
      </p:sp>
      <p:sp>
        <p:nvSpPr>
          <p:cNvPr id="6" name="Espace réservé du pied de page 5"/>
          <p:cNvSpPr>
            <a:spLocks noGrp="1"/>
          </p:cNvSpPr>
          <p:nvPr>
            <p:ph type="ftr" sz="quarter" idx="11"/>
          </p:nvPr>
        </p:nvSpPr>
        <p:spPr/>
        <p:txBody>
          <a:bodyPr/>
          <a:lstStyle/>
          <a:p>
            <a:r>
              <a:rPr lang="fr-FR" smtClean="0"/>
              <a:t>@2018 dbo design www.dbo-design.tech</a:t>
            </a:r>
            <a:endParaRPr lang="fr-FR"/>
          </a:p>
        </p:txBody>
      </p:sp>
      <p:sp>
        <p:nvSpPr>
          <p:cNvPr id="7" name="Espace réservé du numéro de diapositive 6"/>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ACE9DB-2507-41CA-BC90-91808EDF7E22}" type="datetime1">
              <a:rPr lang="fr-FR" smtClean="0"/>
              <a:pPr/>
              <a:t>30/03/2018</a:t>
            </a:fld>
            <a:endParaRPr lang="fr-FR"/>
          </a:p>
        </p:txBody>
      </p:sp>
      <p:sp>
        <p:nvSpPr>
          <p:cNvPr id="8" name="Espace réservé du pied de page 7"/>
          <p:cNvSpPr>
            <a:spLocks noGrp="1"/>
          </p:cNvSpPr>
          <p:nvPr>
            <p:ph type="ftr" sz="quarter" idx="11"/>
          </p:nvPr>
        </p:nvSpPr>
        <p:spPr/>
        <p:txBody>
          <a:bodyPr/>
          <a:lstStyle/>
          <a:p>
            <a:r>
              <a:rPr lang="fr-FR" smtClean="0"/>
              <a:t>@2018 dbo design www.dbo-design.tech</a:t>
            </a:r>
            <a:endParaRPr lang="fr-FR"/>
          </a:p>
        </p:txBody>
      </p:sp>
      <p:sp>
        <p:nvSpPr>
          <p:cNvPr id="9" name="Espace réservé du numéro de diapositive 8"/>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8107B05-AA50-49E1-A3A7-E4555C7A19DA}" type="datetime1">
              <a:rPr lang="fr-FR" smtClean="0"/>
              <a:pPr/>
              <a:t>30/03/2018</a:t>
            </a:fld>
            <a:endParaRPr lang="fr-FR"/>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Espace réservé du numéro de diapositive 4"/>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E9AA1-DED9-4359-8388-B86488D166EC}" type="datetime1">
              <a:rPr lang="fr-FR" smtClean="0"/>
              <a:pPr/>
              <a:t>30/03/2018</a:t>
            </a:fld>
            <a:endParaRPr lang="fr-FR"/>
          </a:p>
        </p:txBody>
      </p:sp>
      <p:sp>
        <p:nvSpPr>
          <p:cNvPr id="3" name="Espace réservé du pied de page 2"/>
          <p:cNvSpPr>
            <a:spLocks noGrp="1"/>
          </p:cNvSpPr>
          <p:nvPr>
            <p:ph type="ftr" sz="quarter" idx="11"/>
          </p:nvPr>
        </p:nvSpPr>
        <p:spPr/>
        <p:txBody>
          <a:bodyPr/>
          <a:lstStyle/>
          <a:p>
            <a:r>
              <a:rPr lang="fr-FR" smtClean="0"/>
              <a:t>@2018 dbo design www.dbo-design.tech</a:t>
            </a:r>
            <a:endParaRPr lang="fr-FR"/>
          </a:p>
        </p:txBody>
      </p:sp>
      <p:sp>
        <p:nvSpPr>
          <p:cNvPr id="4" name="Espace réservé du numéro de diapositive 3"/>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337E0F1-DDF7-4C18-899F-7BDE621BFA6F}" type="datetime1">
              <a:rPr lang="fr-FR" smtClean="0"/>
              <a:pPr/>
              <a:t>30/03/2018</a:t>
            </a:fld>
            <a:endParaRPr lang="fr-FR"/>
          </a:p>
        </p:txBody>
      </p:sp>
      <p:sp>
        <p:nvSpPr>
          <p:cNvPr id="6" name="Espace réservé du pied de page 5"/>
          <p:cNvSpPr>
            <a:spLocks noGrp="1"/>
          </p:cNvSpPr>
          <p:nvPr>
            <p:ph type="ftr" sz="quarter" idx="11"/>
          </p:nvPr>
        </p:nvSpPr>
        <p:spPr/>
        <p:txBody>
          <a:bodyPr/>
          <a:lstStyle/>
          <a:p>
            <a:r>
              <a:rPr lang="fr-FR" smtClean="0"/>
              <a:t>@2018 dbo design www.dbo-design.tech</a:t>
            </a:r>
            <a:endParaRPr lang="fr-FR"/>
          </a:p>
        </p:txBody>
      </p:sp>
      <p:sp>
        <p:nvSpPr>
          <p:cNvPr id="7" name="Espace réservé du numéro de diapositive 6"/>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806021-9F48-4DFA-A99E-0096A5C38ABF}" type="datetime1">
              <a:rPr lang="fr-FR" smtClean="0"/>
              <a:pPr/>
              <a:t>30/03/2018</a:t>
            </a:fld>
            <a:endParaRPr lang="fr-FR"/>
          </a:p>
        </p:txBody>
      </p:sp>
      <p:sp>
        <p:nvSpPr>
          <p:cNvPr id="6" name="Espace réservé du pied de page 5"/>
          <p:cNvSpPr>
            <a:spLocks noGrp="1"/>
          </p:cNvSpPr>
          <p:nvPr>
            <p:ph type="ftr" sz="quarter" idx="11"/>
          </p:nvPr>
        </p:nvSpPr>
        <p:spPr/>
        <p:txBody>
          <a:bodyPr/>
          <a:lstStyle/>
          <a:p>
            <a:r>
              <a:rPr lang="fr-FR" smtClean="0"/>
              <a:t>@2018 dbo design www.dbo-design.tech</a:t>
            </a:r>
            <a:endParaRPr lang="fr-FR"/>
          </a:p>
        </p:txBody>
      </p:sp>
      <p:sp>
        <p:nvSpPr>
          <p:cNvPr id="7" name="Espace réservé du numéro de diapositive 6"/>
          <p:cNvSpPr>
            <a:spLocks noGrp="1"/>
          </p:cNvSpPr>
          <p:nvPr>
            <p:ph type="sldNum" sz="quarter" idx="12"/>
          </p:nvPr>
        </p:nvSpPr>
        <p:spPr/>
        <p:txBody>
          <a:bodyPr/>
          <a:lstStyle/>
          <a:p>
            <a:fld id="{098394E3-9F36-4E4F-BAFE-8870F4EA3F0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D993A-D495-41AD-BD86-FABF7473061E}" type="datetime1">
              <a:rPr lang="fr-FR" smtClean="0"/>
              <a:pPr/>
              <a:t>30/03/2018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@2018 dbo design www.dbo-design.tech</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94E3-9F36-4E4F-BAFE-8870F4EA3F0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dbo-design.tech/trois-cardboard-like-democratisent-realite-mix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numents-nationaux.fr/"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businessinsider.com/ar-vr-2017-8?IR=T" TargetMode="External"/><Relationship Id="rId13" Type="http://schemas.openxmlformats.org/officeDocument/2006/relationships/hyperlink" Target="https://www.cleantech.com/augmented-reality-all-eyes-on-industrial-applications/" TargetMode="External"/><Relationship Id="rId3" Type="http://schemas.openxmlformats.org/officeDocument/2006/relationships/hyperlink" Target="https://disruptionhub.com/industries-embracing-augmented-reality/" TargetMode="External"/><Relationship Id="rId7" Type="http://schemas.openxmlformats.org/officeDocument/2006/relationships/hyperlink" Target="https://www.marketsandmarkets.com/PressReleases/augmented-reality-virtual-reality.asp" TargetMode="External"/><Relationship Id="rId12" Type="http://schemas.openxmlformats.org/officeDocument/2006/relationships/hyperlink" Target="http://www.information-age.com/augmented-reality-industry-benefits-challenges-123466440/" TargetMode="External"/><Relationship Id="rId17" Type="http://schemas.openxmlformats.org/officeDocument/2006/relationships/hyperlink" Target="http://www.thevrara.com/" TargetMode="External"/><Relationship Id="rId2" Type="http://schemas.openxmlformats.org/officeDocument/2006/relationships/hyperlink" Target="http://lightguidesys.com/blog/industries-benefitting-from-augmented-reality/" TargetMode="External"/><Relationship Id="rId16" Type="http://schemas.openxmlformats.org/officeDocument/2006/relationships/hyperlink" Target="http://frenchaccelerator.com/les-secteurs-les-plus-valorises-dans-la-tech-etats-unis-vs-france/" TargetMode="External"/><Relationship Id="rId1" Type="http://schemas.openxmlformats.org/officeDocument/2006/relationships/slideLayout" Target="../slideLayouts/slideLayout2.xml"/><Relationship Id="rId6" Type="http://schemas.openxmlformats.org/officeDocument/2006/relationships/hyperlink" Target="https://themarketmogul.com/vr-ar-mr-trillion-dollar-acronyms/" TargetMode="External"/><Relationship Id="rId11" Type="http://schemas.openxmlformats.org/officeDocument/2006/relationships/hyperlink" Target="https://www.zuehlke.com/blog/en/obstacles-use-ar-vr-manufacturing-industry/" TargetMode="External"/><Relationship Id="rId5" Type="http://schemas.openxmlformats.org/officeDocument/2006/relationships/hyperlink" Target="https://www.statista.com/statistics/682821/ar-vr-mr-headset-revenue-worldwide/" TargetMode="External"/><Relationship Id="rId15" Type="http://schemas.openxmlformats.org/officeDocument/2006/relationships/hyperlink" Target="https://www.tune.com/blog/55-marketing-influencers-brands-virtual-reality-augmented-reality-mixed-reality/" TargetMode="External"/><Relationship Id="rId10" Type="http://schemas.openxmlformats.org/officeDocument/2006/relationships/hyperlink" Target="https://www.cbinsights.com/research/ar-vr-industries-disrupted-beyond-gaming/" TargetMode="External"/><Relationship Id="rId4" Type="http://schemas.openxmlformats.org/officeDocument/2006/relationships/hyperlink" Target="https://www.researchgate.net/publication/232612974_Simulating_Life_in_Ancient_Sites_using_Mixed_Reality_Technology" TargetMode="External"/><Relationship Id="rId9" Type="http://schemas.openxmlformats.org/officeDocument/2006/relationships/hyperlink" Target="https://globenewswire.com/news-release/2017/11/09/1178632/0/en/Global-Augmented-Reality-and-Virtual-Reality-Market-Flourishing-Smartphone-Industry-and-Entry-of-AR-and-VR-in-Gaming-to-Propel-Market-Growth.html" TargetMode="External"/><Relationship Id="rId14" Type="http://schemas.openxmlformats.org/officeDocument/2006/relationships/hyperlink" Target="http://loupventures.com/2018-market-outlook-whos-winning-in-ar-v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ic-BG-PPT.jpg"/>
          <p:cNvPicPr>
            <a:picLocks noChangeAspect="1"/>
          </p:cNvPicPr>
          <p:nvPr/>
        </p:nvPicPr>
        <p:blipFill>
          <a:blip r:embed="rId2"/>
          <a:stretch>
            <a:fillRect/>
          </a:stretch>
        </p:blipFill>
        <p:spPr>
          <a:xfrm>
            <a:off x="0" y="2345703"/>
            <a:ext cx="9144000" cy="4512297"/>
          </a:xfrm>
          <a:prstGeom prst="rect">
            <a:avLst/>
          </a:prstGeom>
        </p:spPr>
      </p:pic>
      <p:sp>
        <p:nvSpPr>
          <p:cNvPr id="2" name="Titre 1"/>
          <p:cNvSpPr>
            <a:spLocks noGrp="1"/>
          </p:cNvSpPr>
          <p:nvPr>
            <p:ph type="ctrTitle"/>
          </p:nvPr>
        </p:nvSpPr>
        <p:spPr>
          <a:xfrm>
            <a:off x="714348" y="571480"/>
            <a:ext cx="7772400" cy="1470025"/>
          </a:xfrm>
        </p:spPr>
        <p:txBody>
          <a:bodyPr>
            <a:noAutofit/>
          </a:bodyPr>
          <a:lstStyle/>
          <a:p>
            <a:r>
              <a:rPr lang="fr-FR" sz="12000" dirty="0" err="1" smtClean="0"/>
              <a:t>WebVR</a:t>
            </a:r>
            <a:endParaRPr lang="fr-FR" sz="12000" dirty="0"/>
          </a:p>
        </p:txBody>
      </p:sp>
      <p:sp>
        <p:nvSpPr>
          <p:cNvPr id="3" name="Sous-titre 2"/>
          <p:cNvSpPr>
            <a:spLocks noGrp="1"/>
          </p:cNvSpPr>
          <p:nvPr>
            <p:ph type="subTitle" idx="1"/>
          </p:nvPr>
        </p:nvSpPr>
        <p:spPr>
          <a:xfrm>
            <a:off x="1428728" y="1814498"/>
            <a:ext cx="6400800" cy="900122"/>
          </a:xfrm>
        </p:spPr>
        <p:txBody>
          <a:bodyPr/>
          <a:lstStyle/>
          <a:p>
            <a:r>
              <a:rPr lang="fr-FR" dirty="0" smtClean="0"/>
              <a:t>Bienvenue dans le Web immersif</a:t>
            </a:r>
            <a:endParaRPr lang="fr-FR" dirty="0"/>
          </a:p>
        </p:txBody>
      </p:sp>
      <p:sp>
        <p:nvSpPr>
          <p:cNvPr id="6" name="Espace réservé du pied de page 5"/>
          <p:cNvSpPr>
            <a:spLocks noGrp="1"/>
          </p:cNvSpPr>
          <p:nvPr>
            <p:ph type="ftr" sz="quarter" idx="11"/>
          </p:nvPr>
        </p:nvSpPr>
        <p:spPr/>
        <p:txBody>
          <a:bodyPr/>
          <a:lstStyle/>
          <a:p>
            <a:r>
              <a:rPr lang="fr-FR" smtClean="0"/>
              <a:t>@2018 dbo design www.dbo-design.tech</a:t>
            </a: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Business Modèle AR/VR/MR</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5" name="Image 4" descr="stats-marche.jpg"/>
          <p:cNvPicPr>
            <a:picLocks noChangeAspect="1"/>
          </p:cNvPicPr>
          <p:nvPr/>
        </p:nvPicPr>
        <p:blipFill>
          <a:blip r:embed="rId2"/>
          <a:stretch>
            <a:fillRect/>
          </a:stretch>
        </p:blipFill>
        <p:spPr>
          <a:xfrm>
            <a:off x="0" y="1095380"/>
            <a:ext cx="9144000" cy="5191140"/>
          </a:xfrm>
          <a:prstGeom prst="rect">
            <a:avLst/>
          </a:prstGeom>
        </p:spPr>
      </p:pic>
      <p:sp>
        <p:nvSpPr>
          <p:cNvPr id="6" name="ZoneTexte 5"/>
          <p:cNvSpPr txBox="1"/>
          <p:nvPr/>
        </p:nvSpPr>
        <p:spPr>
          <a:xfrm>
            <a:off x="3488516" y="3357562"/>
            <a:ext cx="1797864" cy="769441"/>
          </a:xfrm>
          <a:prstGeom prst="rect">
            <a:avLst/>
          </a:prstGeom>
          <a:noFill/>
        </p:spPr>
        <p:txBody>
          <a:bodyPr wrap="none" rtlCol="0">
            <a:spAutoFit/>
          </a:bodyPr>
          <a:lstStyle/>
          <a:p>
            <a:pPr algn="ctr"/>
            <a:r>
              <a:rPr lang="fr-FR" sz="2400" dirty="0" smtClean="0"/>
              <a:t>120 Milliards</a:t>
            </a:r>
          </a:p>
          <a:p>
            <a:pPr algn="ctr"/>
            <a:r>
              <a:rPr lang="fr-FR" sz="2000" dirty="0" smtClean="0"/>
              <a:t>En 2020</a:t>
            </a:r>
            <a:endParaRPr lang="fr-F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pic-debouches.jpg"/>
          <p:cNvPicPr>
            <a:picLocks noChangeAspect="1"/>
          </p:cNvPicPr>
          <p:nvPr/>
        </p:nvPicPr>
        <p:blipFill>
          <a:blip r:embed="rId2"/>
          <a:stretch>
            <a:fillRect/>
          </a:stretch>
        </p:blipFill>
        <p:spPr>
          <a:xfrm>
            <a:off x="0" y="0"/>
            <a:ext cx="3630706" cy="6858000"/>
          </a:xfrm>
          <a:prstGeom prst="rect">
            <a:avLst/>
          </a:prstGeom>
        </p:spPr>
      </p:pic>
      <p:sp>
        <p:nvSpPr>
          <p:cNvPr id="2" name="Titre 1"/>
          <p:cNvSpPr>
            <a:spLocks noGrp="1"/>
          </p:cNvSpPr>
          <p:nvPr>
            <p:ph type="title"/>
          </p:nvPr>
        </p:nvSpPr>
        <p:spPr>
          <a:xfrm>
            <a:off x="3786182" y="214290"/>
            <a:ext cx="4829180" cy="1154098"/>
          </a:xfrm>
        </p:spPr>
        <p:txBody>
          <a:bodyPr/>
          <a:lstStyle/>
          <a:p>
            <a:r>
              <a:rPr lang="fr-FR" dirty="0" smtClean="0"/>
              <a:t>Débouchés</a:t>
            </a:r>
            <a:endParaRPr lang="fr-FR" dirty="0"/>
          </a:p>
        </p:txBody>
      </p:sp>
      <p:sp>
        <p:nvSpPr>
          <p:cNvPr id="3" name="Espace réservé du contenu 2"/>
          <p:cNvSpPr>
            <a:spLocks noGrp="1"/>
          </p:cNvSpPr>
          <p:nvPr>
            <p:ph idx="1"/>
          </p:nvPr>
        </p:nvSpPr>
        <p:spPr>
          <a:xfrm>
            <a:off x="6743744" y="5243538"/>
            <a:ext cx="2400288" cy="542916"/>
          </a:xfrm>
        </p:spPr>
        <p:txBody>
          <a:bodyPr>
            <a:noAutofit/>
          </a:bodyPr>
          <a:lstStyle/>
          <a:p>
            <a:pPr>
              <a:buNone/>
            </a:pPr>
            <a:r>
              <a:rPr lang="fr-FR" sz="3900" dirty="0" smtClean="0"/>
              <a:t>Jeux</a:t>
            </a:r>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ZoneTexte 4"/>
          <p:cNvSpPr txBox="1"/>
          <p:nvPr/>
        </p:nvSpPr>
        <p:spPr>
          <a:xfrm>
            <a:off x="5643570" y="2071678"/>
            <a:ext cx="2071702" cy="553998"/>
          </a:xfrm>
          <a:prstGeom prst="rect">
            <a:avLst/>
          </a:prstGeom>
          <a:noFill/>
        </p:spPr>
        <p:txBody>
          <a:bodyPr wrap="square" rtlCol="0">
            <a:spAutoFit/>
          </a:bodyPr>
          <a:lstStyle/>
          <a:p>
            <a:pPr>
              <a:buNone/>
            </a:pPr>
            <a:r>
              <a:rPr lang="fr-FR" sz="3000" dirty="0" smtClean="0"/>
              <a:t>Médecine</a:t>
            </a:r>
            <a:endParaRPr lang="fr-FR" dirty="0"/>
          </a:p>
        </p:txBody>
      </p:sp>
      <p:sp>
        <p:nvSpPr>
          <p:cNvPr id="6" name="ZoneTexte 5"/>
          <p:cNvSpPr txBox="1"/>
          <p:nvPr/>
        </p:nvSpPr>
        <p:spPr>
          <a:xfrm>
            <a:off x="4429124" y="2143116"/>
            <a:ext cx="2462237" cy="584775"/>
          </a:xfrm>
          <a:prstGeom prst="rect">
            <a:avLst/>
          </a:prstGeom>
          <a:noFill/>
        </p:spPr>
        <p:txBody>
          <a:bodyPr wrap="square" rtlCol="0">
            <a:spAutoFit/>
          </a:bodyPr>
          <a:lstStyle/>
          <a:p>
            <a:pPr>
              <a:buNone/>
            </a:pPr>
            <a:r>
              <a:rPr lang="fr-FR" sz="3200" dirty="0" smtClean="0"/>
              <a:t>Design</a:t>
            </a:r>
            <a:endParaRPr lang="fr-FR" sz="3200" dirty="0"/>
          </a:p>
        </p:txBody>
      </p:sp>
      <p:sp>
        <p:nvSpPr>
          <p:cNvPr id="7" name="ZoneTexte 6"/>
          <p:cNvSpPr txBox="1"/>
          <p:nvPr/>
        </p:nvSpPr>
        <p:spPr>
          <a:xfrm>
            <a:off x="4500562" y="4857760"/>
            <a:ext cx="1300356" cy="584775"/>
          </a:xfrm>
          <a:prstGeom prst="rect">
            <a:avLst/>
          </a:prstGeom>
          <a:noFill/>
        </p:spPr>
        <p:txBody>
          <a:bodyPr wrap="none" rtlCol="0">
            <a:spAutoFit/>
          </a:bodyPr>
          <a:lstStyle/>
          <a:p>
            <a:r>
              <a:rPr lang="fr-FR" sz="3200" dirty="0" smtClean="0"/>
              <a:t>Armée</a:t>
            </a:r>
            <a:endParaRPr lang="fr-FR" sz="3200" dirty="0"/>
          </a:p>
        </p:txBody>
      </p:sp>
      <p:sp>
        <p:nvSpPr>
          <p:cNvPr id="8" name="ZoneTexte 7"/>
          <p:cNvSpPr txBox="1"/>
          <p:nvPr/>
        </p:nvSpPr>
        <p:spPr>
          <a:xfrm>
            <a:off x="6429388" y="1785926"/>
            <a:ext cx="1090363" cy="384721"/>
          </a:xfrm>
          <a:prstGeom prst="rect">
            <a:avLst/>
          </a:prstGeom>
          <a:noFill/>
        </p:spPr>
        <p:txBody>
          <a:bodyPr wrap="none" rtlCol="0">
            <a:spAutoFit/>
          </a:bodyPr>
          <a:lstStyle/>
          <a:p>
            <a:r>
              <a:rPr lang="fr-FR" sz="1900" dirty="0" smtClean="0"/>
              <a:t>Coaching</a:t>
            </a:r>
            <a:endParaRPr lang="fr-FR" sz="1900" dirty="0"/>
          </a:p>
        </p:txBody>
      </p:sp>
      <p:sp>
        <p:nvSpPr>
          <p:cNvPr id="9" name="ZoneTexte 8"/>
          <p:cNvSpPr txBox="1"/>
          <p:nvPr/>
        </p:nvSpPr>
        <p:spPr>
          <a:xfrm>
            <a:off x="3857620" y="3643314"/>
            <a:ext cx="2148665" cy="677108"/>
          </a:xfrm>
          <a:prstGeom prst="rect">
            <a:avLst/>
          </a:prstGeom>
          <a:noFill/>
        </p:spPr>
        <p:txBody>
          <a:bodyPr wrap="none" rtlCol="0">
            <a:spAutoFit/>
          </a:bodyPr>
          <a:lstStyle/>
          <a:p>
            <a:r>
              <a:rPr lang="fr-FR" sz="3800" dirty="0" smtClean="0"/>
              <a:t>Education</a:t>
            </a:r>
            <a:endParaRPr lang="fr-FR" sz="3800" dirty="0"/>
          </a:p>
        </p:txBody>
      </p:sp>
      <p:sp>
        <p:nvSpPr>
          <p:cNvPr id="10" name="ZoneTexte 9"/>
          <p:cNvSpPr txBox="1"/>
          <p:nvPr/>
        </p:nvSpPr>
        <p:spPr>
          <a:xfrm>
            <a:off x="6143636" y="2643182"/>
            <a:ext cx="1774845" cy="523220"/>
          </a:xfrm>
          <a:prstGeom prst="rect">
            <a:avLst/>
          </a:prstGeom>
          <a:noFill/>
        </p:spPr>
        <p:txBody>
          <a:bodyPr wrap="none" rtlCol="0">
            <a:spAutoFit/>
          </a:bodyPr>
          <a:lstStyle/>
          <a:p>
            <a:r>
              <a:rPr lang="fr-FR" sz="2800" dirty="0" smtClean="0"/>
              <a:t>Immobilier</a:t>
            </a:r>
            <a:endParaRPr lang="fr-FR" sz="2800" dirty="0"/>
          </a:p>
        </p:txBody>
      </p:sp>
      <p:sp>
        <p:nvSpPr>
          <p:cNvPr id="11" name="ZoneTexte 10"/>
          <p:cNvSpPr txBox="1"/>
          <p:nvPr/>
        </p:nvSpPr>
        <p:spPr>
          <a:xfrm>
            <a:off x="4143372" y="4500570"/>
            <a:ext cx="1233607" cy="430887"/>
          </a:xfrm>
          <a:prstGeom prst="rect">
            <a:avLst/>
          </a:prstGeom>
          <a:noFill/>
        </p:spPr>
        <p:txBody>
          <a:bodyPr wrap="none" rtlCol="0">
            <a:spAutoFit/>
          </a:bodyPr>
          <a:lstStyle/>
          <a:p>
            <a:r>
              <a:rPr lang="fr-FR" sz="2200" dirty="0" smtClean="0"/>
              <a:t>Tourisme</a:t>
            </a:r>
            <a:endParaRPr lang="fr-FR" sz="2200" dirty="0"/>
          </a:p>
        </p:txBody>
      </p:sp>
      <p:sp>
        <p:nvSpPr>
          <p:cNvPr id="12" name="ZoneTexte 11"/>
          <p:cNvSpPr txBox="1"/>
          <p:nvPr/>
        </p:nvSpPr>
        <p:spPr>
          <a:xfrm>
            <a:off x="5929322" y="4786322"/>
            <a:ext cx="1846980" cy="461665"/>
          </a:xfrm>
          <a:prstGeom prst="rect">
            <a:avLst/>
          </a:prstGeom>
          <a:noFill/>
        </p:spPr>
        <p:txBody>
          <a:bodyPr wrap="none" rtlCol="0">
            <a:spAutoFit/>
          </a:bodyPr>
          <a:lstStyle/>
          <a:p>
            <a:r>
              <a:rPr lang="fr-FR" sz="2400" dirty="0" smtClean="0"/>
              <a:t>Cinéma/Docs</a:t>
            </a:r>
            <a:endParaRPr lang="fr-FR" sz="2400" dirty="0"/>
          </a:p>
        </p:txBody>
      </p:sp>
      <p:sp>
        <p:nvSpPr>
          <p:cNvPr id="13" name="ZoneTexte 12"/>
          <p:cNvSpPr txBox="1"/>
          <p:nvPr/>
        </p:nvSpPr>
        <p:spPr>
          <a:xfrm>
            <a:off x="6572264" y="3500438"/>
            <a:ext cx="1761957" cy="615553"/>
          </a:xfrm>
          <a:prstGeom prst="rect">
            <a:avLst/>
          </a:prstGeom>
          <a:noFill/>
        </p:spPr>
        <p:txBody>
          <a:bodyPr wrap="none" rtlCol="0">
            <a:spAutoFit/>
          </a:bodyPr>
          <a:lstStyle/>
          <a:p>
            <a:r>
              <a:rPr lang="fr-FR" sz="3400" dirty="0" smtClean="0"/>
              <a:t>Industrie</a:t>
            </a:r>
            <a:endParaRPr lang="fr-FR" sz="3400" dirty="0"/>
          </a:p>
        </p:txBody>
      </p:sp>
      <p:sp>
        <p:nvSpPr>
          <p:cNvPr id="14" name="ZoneTexte 13"/>
          <p:cNvSpPr txBox="1"/>
          <p:nvPr/>
        </p:nvSpPr>
        <p:spPr>
          <a:xfrm>
            <a:off x="5715008" y="3143248"/>
            <a:ext cx="1280030" cy="369332"/>
          </a:xfrm>
          <a:prstGeom prst="rect">
            <a:avLst/>
          </a:prstGeom>
          <a:noFill/>
        </p:spPr>
        <p:txBody>
          <a:bodyPr wrap="none" rtlCol="0">
            <a:spAutoFit/>
          </a:bodyPr>
          <a:lstStyle/>
          <a:p>
            <a:r>
              <a:rPr lang="fr-FR" dirty="0" smtClean="0"/>
              <a:t>Psychologie</a:t>
            </a:r>
            <a:endParaRPr lang="fr-FR" dirty="0"/>
          </a:p>
        </p:txBody>
      </p:sp>
      <p:sp>
        <p:nvSpPr>
          <p:cNvPr id="15" name="ZoneTexte 14"/>
          <p:cNvSpPr txBox="1"/>
          <p:nvPr/>
        </p:nvSpPr>
        <p:spPr>
          <a:xfrm>
            <a:off x="4786314" y="4214818"/>
            <a:ext cx="1861343" cy="492443"/>
          </a:xfrm>
          <a:prstGeom prst="rect">
            <a:avLst/>
          </a:prstGeom>
          <a:noFill/>
        </p:spPr>
        <p:txBody>
          <a:bodyPr wrap="none" rtlCol="0">
            <a:spAutoFit/>
          </a:bodyPr>
          <a:lstStyle/>
          <a:p>
            <a:r>
              <a:rPr lang="fr-FR" sz="2600" dirty="0" smtClean="0"/>
              <a:t>Architecture</a:t>
            </a:r>
            <a:endParaRPr lang="fr-FR" sz="2600" dirty="0"/>
          </a:p>
        </p:txBody>
      </p:sp>
      <p:sp>
        <p:nvSpPr>
          <p:cNvPr id="16" name="ZoneTexte 15"/>
          <p:cNvSpPr txBox="1"/>
          <p:nvPr/>
        </p:nvSpPr>
        <p:spPr>
          <a:xfrm>
            <a:off x="3929058" y="3000372"/>
            <a:ext cx="1240148" cy="630942"/>
          </a:xfrm>
          <a:prstGeom prst="rect">
            <a:avLst/>
          </a:prstGeom>
          <a:noFill/>
        </p:spPr>
        <p:txBody>
          <a:bodyPr wrap="none" rtlCol="0">
            <a:spAutoFit/>
          </a:bodyPr>
          <a:lstStyle/>
          <a:p>
            <a:r>
              <a:rPr lang="fr-FR" sz="3500" dirty="0" smtClean="0"/>
              <a:t>Vente</a:t>
            </a:r>
            <a:endParaRPr lang="fr-FR" sz="3500" dirty="0"/>
          </a:p>
        </p:txBody>
      </p:sp>
      <p:sp>
        <p:nvSpPr>
          <p:cNvPr id="17" name="ZoneTexte 16"/>
          <p:cNvSpPr txBox="1"/>
          <p:nvPr/>
        </p:nvSpPr>
        <p:spPr>
          <a:xfrm>
            <a:off x="4714876" y="2786058"/>
            <a:ext cx="1528688" cy="553998"/>
          </a:xfrm>
          <a:prstGeom prst="rect">
            <a:avLst/>
          </a:prstGeom>
          <a:noFill/>
        </p:spPr>
        <p:txBody>
          <a:bodyPr wrap="none" rtlCol="0">
            <a:spAutoFit/>
          </a:bodyPr>
          <a:lstStyle/>
          <a:p>
            <a:r>
              <a:rPr lang="fr-FR" sz="3000" dirty="0" smtClean="0"/>
              <a:t>Publicité</a:t>
            </a:r>
            <a:endParaRPr lang="fr-FR" sz="3000" dirty="0"/>
          </a:p>
        </p:txBody>
      </p:sp>
      <p:sp>
        <p:nvSpPr>
          <p:cNvPr id="18" name="ZoneTexte 17"/>
          <p:cNvSpPr txBox="1"/>
          <p:nvPr/>
        </p:nvSpPr>
        <p:spPr>
          <a:xfrm>
            <a:off x="4286248" y="1857364"/>
            <a:ext cx="2058897" cy="369332"/>
          </a:xfrm>
          <a:prstGeom prst="rect">
            <a:avLst/>
          </a:prstGeom>
          <a:noFill/>
        </p:spPr>
        <p:txBody>
          <a:bodyPr wrap="none" rtlCol="0">
            <a:spAutoFit/>
          </a:bodyPr>
          <a:lstStyle/>
          <a:p>
            <a:r>
              <a:rPr lang="fr-FR" dirty="0" smtClean="0"/>
              <a:t>Lean </a:t>
            </a:r>
            <a:r>
              <a:rPr lang="fr-FR" dirty="0" err="1" smtClean="0"/>
              <a:t>Manufacturing</a:t>
            </a:r>
            <a:endParaRPr lang="fr-FR" dirty="0"/>
          </a:p>
        </p:txBody>
      </p:sp>
      <p:sp>
        <p:nvSpPr>
          <p:cNvPr id="19" name="ZoneTexte 18"/>
          <p:cNvSpPr txBox="1"/>
          <p:nvPr/>
        </p:nvSpPr>
        <p:spPr>
          <a:xfrm>
            <a:off x="4214810" y="3500438"/>
            <a:ext cx="1419171" cy="369332"/>
          </a:xfrm>
          <a:prstGeom prst="rect">
            <a:avLst/>
          </a:prstGeom>
          <a:noFill/>
        </p:spPr>
        <p:txBody>
          <a:bodyPr wrap="none" rtlCol="0">
            <a:spAutoFit/>
          </a:bodyPr>
          <a:lstStyle/>
          <a:p>
            <a:r>
              <a:rPr lang="fr-FR" dirty="0" smtClean="0"/>
              <a:t>Manutention</a:t>
            </a:r>
            <a:endParaRPr lang="fr-FR" dirty="0"/>
          </a:p>
        </p:txBody>
      </p:sp>
      <p:sp>
        <p:nvSpPr>
          <p:cNvPr id="20" name="ZoneTexte 19"/>
          <p:cNvSpPr txBox="1"/>
          <p:nvPr/>
        </p:nvSpPr>
        <p:spPr>
          <a:xfrm>
            <a:off x="6085337" y="4143380"/>
            <a:ext cx="1058431" cy="307777"/>
          </a:xfrm>
          <a:prstGeom prst="rect">
            <a:avLst/>
          </a:prstGeom>
          <a:noFill/>
        </p:spPr>
        <p:txBody>
          <a:bodyPr wrap="none" rtlCol="0">
            <a:spAutoFit/>
          </a:bodyPr>
          <a:lstStyle/>
          <a:p>
            <a:r>
              <a:rPr lang="fr-FR" sz="1400" dirty="0" smtClean="0"/>
              <a:t>Assemblage</a:t>
            </a:r>
            <a:endParaRPr lang="fr-FR" sz="1400" dirty="0"/>
          </a:p>
        </p:txBody>
      </p:sp>
      <p:sp>
        <p:nvSpPr>
          <p:cNvPr id="21" name="ZoneTexte 20"/>
          <p:cNvSpPr txBox="1"/>
          <p:nvPr/>
        </p:nvSpPr>
        <p:spPr>
          <a:xfrm>
            <a:off x="7078713" y="2988230"/>
            <a:ext cx="1422377" cy="369332"/>
          </a:xfrm>
          <a:prstGeom prst="rect">
            <a:avLst/>
          </a:prstGeom>
          <a:noFill/>
        </p:spPr>
        <p:txBody>
          <a:bodyPr wrap="none" rtlCol="0">
            <a:spAutoFit/>
          </a:bodyPr>
          <a:lstStyle/>
          <a:p>
            <a:r>
              <a:rPr lang="fr-FR" dirty="0" smtClean="0"/>
              <a:t>Maintenance</a:t>
            </a:r>
            <a:endParaRPr lang="fr-FR" dirty="0"/>
          </a:p>
        </p:txBody>
      </p:sp>
      <p:sp>
        <p:nvSpPr>
          <p:cNvPr id="22" name="ZoneTexte 21"/>
          <p:cNvSpPr txBox="1"/>
          <p:nvPr/>
        </p:nvSpPr>
        <p:spPr>
          <a:xfrm>
            <a:off x="5786446" y="5274246"/>
            <a:ext cx="1098378" cy="430887"/>
          </a:xfrm>
          <a:prstGeom prst="rect">
            <a:avLst/>
          </a:prstGeom>
          <a:noFill/>
        </p:spPr>
        <p:txBody>
          <a:bodyPr wrap="none" rtlCol="0">
            <a:spAutoFit/>
          </a:bodyPr>
          <a:lstStyle/>
          <a:p>
            <a:r>
              <a:rPr lang="fr-FR" sz="2200" dirty="0" smtClean="0"/>
              <a:t>Support</a:t>
            </a:r>
            <a:endParaRPr lang="fr-FR" sz="2200" dirty="0"/>
          </a:p>
        </p:txBody>
      </p:sp>
      <p:sp>
        <p:nvSpPr>
          <p:cNvPr id="23" name="ZoneTexte 22"/>
          <p:cNvSpPr txBox="1"/>
          <p:nvPr/>
        </p:nvSpPr>
        <p:spPr>
          <a:xfrm>
            <a:off x="5143504" y="5429264"/>
            <a:ext cx="868251" cy="369332"/>
          </a:xfrm>
          <a:prstGeom prst="rect">
            <a:avLst/>
          </a:prstGeom>
          <a:noFill/>
        </p:spPr>
        <p:txBody>
          <a:bodyPr wrap="none" rtlCol="0">
            <a:spAutoFit/>
          </a:bodyPr>
          <a:lstStyle/>
          <a:p>
            <a:r>
              <a:rPr lang="fr-FR" dirty="0" smtClean="0"/>
              <a:t>Qualité</a:t>
            </a:r>
            <a:endParaRPr lang="fr-FR" dirty="0"/>
          </a:p>
        </p:txBody>
      </p:sp>
      <p:sp>
        <p:nvSpPr>
          <p:cNvPr id="24" name="ZoneTexte 23"/>
          <p:cNvSpPr txBox="1"/>
          <p:nvPr/>
        </p:nvSpPr>
        <p:spPr>
          <a:xfrm>
            <a:off x="6715140" y="4286256"/>
            <a:ext cx="1787412" cy="461665"/>
          </a:xfrm>
          <a:prstGeom prst="rect">
            <a:avLst/>
          </a:prstGeom>
          <a:noFill/>
        </p:spPr>
        <p:txBody>
          <a:bodyPr wrap="none" rtlCol="0">
            <a:spAutoFit/>
          </a:bodyPr>
          <a:lstStyle/>
          <a:p>
            <a:r>
              <a:rPr lang="fr-FR" sz="2400" dirty="0" smtClean="0"/>
              <a:t>Construction</a:t>
            </a:r>
            <a:endParaRPr lang="fr-FR" sz="2400" dirty="0"/>
          </a:p>
        </p:txBody>
      </p:sp>
      <p:sp>
        <p:nvSpPr>
          <p:cNvPr id="25" name="ZoneTexte 24"/>
          <p:cNvSpPr txBox="1"/>
          <p:nvPr/>
        </p:nvSpPr>
        <p:spPr>
          <a:xfrm>
            <a:off x="5500694" y="5662214"/>
            <a:ext cx="1177823" cy="338554"/>
          </a:xfrm>
          <a:prstGeom prst="rect">
            <a:avLst/>
          </a:prstGeom>
          <a:noFill/>
        </p:spPr>
        <p:txBody>
          <a:bodyPr wrap="none" rtlCol="0">
            <a:spAutoFit/>
          </a:bodyPr>
          <a:lstStyle/>
          <a:p>
            <a:r>
              <a:rPr lang="fr-FR" sz="1600" dirty="0" smtClean="0"/>
              <a:t>Automation</a:t>
            </a:r>
            <a:endParaRPr lang="fr-FR" sz="1600" dirty="0"/>
          </a:p>
        </p:txBody>
      </p:sp>
      <p:sp>
        <p:nvSpPr>
          <p:cNvPr id="27" name="ZoneTexte 26"/>
          <p:cNvSpPr txBox="1"/>
          <p:nvPr/>
        </p:nvSpPr>
        <p:spPr>
          <a:xfrm>
            <a:off x="6929454" y="2000240"/>
            <a:ext cx="1426994" cy="261610"/>
          </a:xfrm>
          <a:prstGeom prst="rect">
            <a:avLst/>
          </a:prstGeom>
          <a:noFill/>
        </p:spPr>
        <p:txBody>
          <a:bodyPr wrap="none" rtlCol="0">
            <a:spAutoFit/>
          </a:bodyPr>
          <a:lstStyle/>
          <a:p>
            <a:r>
              <a:rPr lang="fr-FR" sz="1100" dirty="0" smtClean="0"/>
              <a:t>Ressources Humaines</a:t>
            </a:r>
            <a:endParaRPr lang="fr-FR" sz="1100" dirty="0"/>
          </a:p>
        </p:txBody>
      </p:sp>
      <p:sp>
        <p:nvSpPr>
          <p:cNvPr id="28" name="ZoneTexte 27"/>
          <p:cNvSpPr txBox="1"/>
          <p:nvPr/>
        </p:nvSpPr>
        <p:spPr>
          <a:xfrm>
            <a:off x="6143636" y="3386080"/>
            <a:ext cx="1247777" cy="400110"/>
          </a:xfrm>
          <a:prstGeom prst="rect">
            <a:avLst/>
          </a:prstGeom>
          <a:noFill/>
        </p:spPr>
        <p:txBody>
          <a:bodyPr wrap="none" rtlCol="0">
            <a:spAutoFit/>
          </a:bodyPr>
          <a:lstStyle/>
          <a:p>
            <a:r>
              <a:rPr lang="fr-FR" sz="2000" dirty="0" smtClean="0"/>
              <a:t>Logistique</a:t>
            </a:r>
            <a:endParaRPr lang="fr-FR" sz="2000" dirty="0"/>
          </a:p>
        </p:txBody>
      </p:sp>
      <p:sp>
        <p:nvSpPr>
          <p:cNvPr id="29" name="ZoneTexte 28"/>
          <p:cNvSpPr txBox="1"/>
          <p:nvPr/>
        </p:nvSpPr>
        <p:spPr>
          <a:xfrm>
            <a:off x="7143768" y="5072074"/>
            <a:ext cx="1155637" cy="369332"/>
          </a:xfrm>
          <a:prstGeom prst="rect">
            <a:avLst/>
          </a:prstGeom>
          <a:noFill/>
        </p:spPr>
        <p:txBody>
          <a:bodyPr wrap="none" rtlCol="0">
            <a:spAutoFit/>
          </a:bodyPr>
          <a:lstStyle/>
          <a:p>
            <a:r>
              <a:rPr lang="fr-FR" dirty="0" smtClean="0"/>
              <a:t>Formation</a:t>
            </a:r>
            <a:endParaRPr lang="fr-FR" dirty="0"/>
          </a:p>
        </p:txBody>
      </p:sp>
      <p:sp>
        <p:nvSpPr>
          <p:cNvPr id="30" name="ZoneTexte 29"/>
          <p:cNvSpPr txBox="1"/>
          <p:nvPr/>
        </p:nvSpPr>
        <p:spPr>
          <a:xfrm>
            <a:off x="7143768" y="3857628"/>
            <a:ext cx="1568827" cy="369332"/>
          </a:xfrm>
          <a:prstGeom prst="rect">
            <a:avLst/>
          </a:prstGeom>
          <a:noFill/>
        </p:spPr>
        <p:txBody>
          <a:bodyPr wrap="none" rtlCol="0">
            <a:spAutoFit/>
          </a:bodyPr>
          <a:lstStyle/>
          <a:p>
            <a:r>
              <a:rPr lang="fr-FR" dirty="0" smtClean="0"/>
              <a:t>Aménagement</a:t>
            </a:r>
            <a:endParaRPr lang="fr-FR" dirty="0"/>
          </a:p>
        </p:txBody>
      </p:sp>
      <p:sp>
        <p:nvSpPr>
          <p:cNvPr id="31" name="ZoneTexte 30"/>
          <p:cNvSpPr txBox="1"/>
          <p:nvPr/>
        </p:nvSpPr>
        <p:spPr>
          <a:xfrm>
            <a:off x="6572264" y="5786454"/>
            <a:ext cx="572593" cy="461665"/>
          </a:xfrm>
          <a:prstGeom prst="rect">
            <a:avLst/>
          </a:prstGeom>
          <a:noFill/>
        </p:spPr>
        <p:txBody>
          <a:bodyPr wrap="none" rtlCol="0">
            <a:spAutoFit/>
          </a:bodyPr>
          <a:lstStyle/>
          <a:p>
            <a:r>
              <a:rPr lang="fr-FR" sz="2400" dirty="0" smtClean="0"/>
              <a:t>Art</a:t>
            </a:r>
            <a:endParaRPr lang="fr-FR" sz="2400" dirty="0"/>
          </a:p>
        </p:txBody>
      </p:sp>
      <p:sp>
        <p:nvSpPr>
          <p:cNvPr id="32" name="ZoneTexte 31"/>
          <p:cNvSpPr txBox="1"/>
          <p:nvPr/>
        </p:nvSpPr>
        <p:spPr>
          <a:xfrm>
            <a:off x="7000892" y="2500306"/>
            <a:ext cx="1122423" cy="323165"/>
          </a:xfrm>
          <a:prstGeom prst="rect">
            <a:avLst/>
          </a:prstGeom>
          <a:noFill/>
        </p:spPr>
        <p:txBody>
          <a:bodyPr wrap="none" rtlCol="0">
            <a:spAutoFit/>
          </a:bodyPr>
          <a:lstStyle/>
          <a:p>
            <a:r>
              <a:rPr lang="fr-FR" sz="1500" dirty="0" smtClean="0"/>
              <a:t>Journalisme</a:t>
            </a:r>
            <a:endParaRPr lang="fr-FR" sz="1500" dirty="0"/>
          </a:p>
        </p:txBody>
      </p:sp>
      <p:sp>
        <p:nvSpPr>
          <p:cNvPr id="33" name="ZoneTexte 32"/>
          <p:cNvSpPr txBox="1"/>
          <p:nvPr/>
        </p:nvSpPr>
        <p:spPr>
          <a:xfrm>
            <a:off x="5929322" y="1500174"/>
            <a:ext cx="1528432" cy="430887"/>
          </a:xfrm>
          <a:prstGeom prst="rect">
            <a:avLst/>
          </a:prstGeom>
          <a:noFill/>
        </p:spPr>
        <p:txBody>
          <a:bodyPr wrap="none" rtlCol="0">
            <a:spAutoFit/>
          </a:bodyPr>
          <a:lstStyle/>
          <a:p>
            <a:r>
              <a:rPr lang="fr-FR" sz="2200" dirty="0" smtClean="0"/>
              <a:t>Automobile</a:t>
            </a:r>
            <a:endParaRPr lang="fr-FR" sz="2200" dirty="0"/>
          </a:p>
        </p:txBody>
      </p:sp>
      <p:sp>
        <p:nvSpPr>
          <p:cNvPr id="34" name="ZoneTexte 33"/>
          <p:cNvSpPr txBox="1"/>
          <p:nvPr/>
        </p:nvSpPr>
        <p:spPr>
          <a:xfrm>
            <a:off x="5806613" y="3855369"/>
            <a:ext cx="837089" cy="430887"/>
          </a:xfrm>
          <a:prstGeom prst="rect">
            <a:avLst/>
          </a:prstGeom>
          <a:noFill/>
        </p:spPr>
        <p:txBody>
          <a:bodyPr wrap="none" rtlCol="0">
            <a:spAutoFit/>
          </a:bodyPr>
          <a:lstStyle/>
          <a:p>
            <a:r>
              <a:rPr lang="fr-FR" sz="1100" dirty="0" smtClean="0"/>
              <a:t>Exploration</a:t>
            </a:r>
          </a:p>
          <a:p>
            <a:r>
              <a:rPr lang="fr-FR" sz="1100" dirty="0" smtClean="0"/>
              <a:t>Spatiale</a:t>
            </a:r>
            <a:endParaRPr lang="fr-FR" sz="1100" dirty="0"/>
          </a:p>
        </p:txBody>
      </p:sp>
      <p:sp>
        <p:nvSpPr>
          <p:cNvPr id="35" name="ZoneTexte 34"/>
          <p:cNvSpPr txBox="1"/>
          <p:nvPr/>
        </p:nvSpPr>
        <p:spPr>
          <a:xfrm>
            <a:off x="7358082" y="4714884"/>
            <a:ext cx="1055674" cy="307777"/>
          </a:xfrm>
          <a:prstGeom prst="rect">
            <a:avLst/>
          </a:prstGeom>
          <a:noFill/>
        </p:spPr>
        <p:txBody>
          <a:bodyPr wrap="none" rtlCol="0">
            <a:spAutoFit/>
          </a:bodyPr>
          <a:lstStyle/>
          <a:p>
            <a:r>
              <a:rPr lang="fr-FR" sz="1400" dirty="0" smtClean="0"/>
              <a:t>Archéologie</a:t>
            </a:r>
            <a:endParaRPr lang="fr-FR" sz="1400" dirty="0"/>
          </a:p>
        </p:txBody>
      </p:sp>
      <p:sp>
        <p:nvSpPr>
          <p:cNvPr id="36" name="ZoneTexte 35"/>
          <p:cNvSpPr txBox="1"/>
          <p:nvPr/>
        </p:nvSpPr>
        <p:spPr>
          <a:xfrm>
            <a:off x="6715140" y="6072206"/>
            <a:ext cx="1088888" cy="307777"/>
          </a:xfrm>
          <a:prstGeom prst="rect">
            <a:avLst/>
          </a:prstGeom>
          <a:noFill/>
        </p:spPr>
        <p:txBody>
          <a:bodyPr wrap="none" rtlCol="0">
            <a:spAutoFit/>
          </a:bodyPr>
          <a:lstStyle/>
          <a:p>
            <a:r>
              <a:rPr lang="fr-FR" sz="1400" dirty="0" smtClean="0"/>
              <a:t>Conférences</a:t>
            </a:r>
            <a:endParaRPr lang="fr-FR" sz="1400" dirty="0"/>
          </a:p>
        </p:txBody>
      </p:sp>
      <p:sp>
        <p:nvSpPr>
          <p:cNvPr id="37" name="ZoneTexte 36"/>
          <p:cNvSpPr txBox="1"/>
          <p:nvPr/>
        </p:nvSpPr>
        <p:spPr>
          <a:xfrm>
            <a:off x="5303753" y="2488164"/>
            <a:ext cx="1625701" cy="369332"/>
          </a:xfrm>
          <a:prstGeom prst="rect">
            <a:avLst/>
          </a:prstGeom>
          <a:noFill/>
        </p:spPr>
        <p:txBody>
          <a:bodyPr wrap="none" rtlCol="0">
            <a:spAutoFit/>
          </a:bodyPr>
          <a:lstStyle/>
          <a:p>
            <a:r>
              <a:rPr lang="fr-FR" dirty="0" smtClean="0"/>
              <a:t>Environnement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lstStyle/>
          <a:p>
            <a:r>
              <a:rPr lang="fr-FR" dirty="0" smtClean="0"/>
              <a:t>Dans le Monde</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28674" name="Picture 2" descr="https://static.thinkmobiles.com/uploads/2016/11/VR-app-development-rates-worldwide-1-1-1-1.jpg"/>
          <p:cNvPicPr>
            <a:picLocks noChangeAspect="1" noChangeArrowheads="1"/>
          </p:cNvPicPr>
          <p:nvPr/>
        </p:nvPicPr>
        <p:blipFill>
          <a:blip r:embed="rId2"/>
          <a:srcRect/>
          <a:stretch>
            <a:fillRect/>
          </a:stretch>
        </p:blipFill>
        <p:spPr bwMode="auto">
          <a:xfrm>
            <a:off x="1" y="754275"/>
            <a:ext cx="9144000" cy="603231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la France dans tout ça ?</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23554" name="Picture 2" descr="https://www.usine-digitale.fr/mediatheque/8/9/8/000609898_homePageUne/trophees-ar-vr-2017.jpg"/>
          <p:cNvPicPr>
            <a:picLocks noChangeAspect="1" noChangeArrowheads="1"/>
          </p:cNvPicPr>
          <p:nvPr/>
        </p:nvPicPr>
        <p:blipFill>
          <a:blip r:embed="rId2"/>
          <a:srcRect/>
          <a:stretch>
            <a:fillRect/>
          </a:stretch>
        </p:blipFill>
        <p:spPr bwMode="auto">
          <a:xfrm>
            <a:off x="714348" y="2786058"/>
            <a:ext cx="5267685" cy="3500462"/>
          </a:xfrm>
          <a:prstGeom prst="rect">
            <a:avLst/>
          </a:prstGeom>
          <a:noFill/>
        </p:spPr>
      </p:pic>
      <p:sp>
        <p:nvSpPr>
          <p:cNvPr id="6" name="ZoneTexte 5"/>
          <p:cNvSpPr txBox="1"/>
          <p:nvPr/>
        </p:nvSpPr>
        <p:spPr>
          <a:xfrm>
            <a:off x="642910" y="1214422"/>
            <a:ext cx="7858180" cy="1754326"/>
          </a:xfrm>
          <a:prstGeom prst="rect">
            <a:avLst/>
          </a:prstGeom>
          <a:noFill/>
        </p:spPr>
        <p:txBody>
          <a:bodyPr wrap="square" rtlCol="0">
            <a:spAutoFit/>
          </a:bodyPr>
          <a:lstStyle/>
          <a:p>
            <a:r>
              <a:rPr lang="fr-FR" dirty="0" smtClean="0"/>
              <a:t>Les USA ont lancé le concept, la Chine et l'Inde vont très vite, mais l'Europe n'est pas en reste. La France en particulier à tous les atouts pour devenir un champion du secteur en Europe. Elle l'a montré notamment au CES 2018 de Las Vegas, étant le pays présentant le plus de startups après les Etats </a:t>
            </a:r>
            <a:r>
              <a:rPr lang="fr-FR" dirty="0" smtClean="0"/>
              <a:t>Unis (335 dont 40 d’Aquitaine) et la VR y est bien représentée.</a:t>
            </a:r>
            <a:endParaRPr lang="fr-FR" dirty="0" smtClean="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dailymail.co.uk/i/pix/2016/05/11/15/340B5A4800000578-0-Almost_two_years_since_it_was_first_unveiled_Google_has_made_its-a-51_1462976434455.jpg"/>
          <p:cNvPicPr>
            <a:picLocks noChangeAspect="1" noChangeArrowheads="1"/>
          </p:cNvPicPr>
          <p:nvPr/>
        </p:nvPicPr>
        <p:blipFill>
          <a:blip r:embed="rId2"/>
          <a:srcRect/>
          <a:stretch>
            <a:fillRect/>
          </a:stretch>
        </p:blipFill>
        <p:spPr bwMode="auto">
          <a:xfrm>
            <a:off x="-31" y="1357298"/>
            <a:ext cx="5379060" cy="3571900"/>
          </a:xfrm>
          <a:prstGeom prst="rect">
            <a:avLst/>
          </a:prstGeom>
          <a:noFill/>
        </p:spPr>
      </p:pic>
      <p:sp>
        <p:nvSpPr>
          <p:cNvPr id="2" name="Titre 1"/>
          <p:cNvSpPr>
            <a:spLocks noGrp="1"/>
          </p:cNvSpPr>
          <p:nvPr>
            <p:ph type="title"/>
          </p:nvPr>
        </p:nvSpPr>
        <p:spPr/>
        <p:txBody>
          <a:bodyPr/>
          <a:lstStyle/>
          <a:p>
            <a:r>
              <a:rPr lang="fr-FR" dirty="0" smtClean="0"/>
              <a:t>Un accès au plus grand nombre</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ZoneTexte 4"/>
          <p:cNvSpPr txBox="1"/>
          <p:nvPr/>
        </p:nvSpPr>
        <p:spPr>
          <a:xfrm>
            <a:off x="4857752" y="1500174"/>
            <a:ext cx="3929090" cy="3693319"/>
          </a:xfrm>
          <a:prstGeom prst="rect">
            <a:avLst/>
          </a:prstGeom>
          <a:noFill/>
        </p:spPr>
        <p:txBody>
          <a:bodyPr wrap="square" rtlCol="0">
            <a:spAutoFit/>
          </a:bodyPr>
          <a:lstStyle/>
          <a:p>
            <a:pPr algn="just"/>
            <a:r>
              <a:rPr lang="fr-FR" dirty="0" smtClean="0"/>
              <a:t>2014</a:t>
            </a:r>
            <a:r>
              <a:rPr lang="fr-FR" dirty="0" smtClean="0"/>
              <a:t>, Google </a:t>
            </a:r>
            <a:r>
              <a:rPr lang="fr-FR" dirty="0" smtClean="0"/>
              <a:t>lance le </a:t>
            </a:r>
            <a:r>
              <a:rPr lang="fr-FR" b="1" i="1" dirty="0" err="1" smtClean="0"/>
              <a:t>Cardboard</a:t>
            </a:r>
            <a:r>
              <a:rPr lang="fr-FR" dirty="0" smtClean="0"/>
              <a:t>. Disponible entre 3 et </a:t>
            </a:r>
            <a:r>
              <a:rPr lang="fr-FR" dirty="0" smtClean="0"/>
              <a:t>10 </a:t>
            </a:r>
            <a:r>
              <a:rPr lang="fr-FR" dirty="0" smtClean="0"/>
              <a:t>euros et utilisant un </a:t>
            </a:r>
            <a:r>
              <a:rPr lang="fr-FR" dirty="0" err="1" smtClean="0"/>
              <a:t>smartphone</a:t>
            </a:r>
            <a:r>
              <a:rPr lang="fr-FR" dirty="0" smtClean="0"/>
              <a:t>. </a:t>
            </a:r>
            <a:r>
              <a:rPr lang="fr-FR" b="1" i="1" dirty="0" smtClean="0"/>
              <a:t>160 </a:t>
            </a:r>
            <a:r>
              <a:rPr lang="fr-FR" b="1" i="1" dirty="0" smtClean="0"/>
              <a:t>millions d'applications</a:t>
            </a:r>
            <a:r>
              <a:rPr lang="fr-FR" dirty="0" smtClean="0"/>
              <a:t> </a:t>
            </a:r>
            <a:r>
              <a:rPr lang="fr-FR" dirty="0" smtClean="0"/>
              <a:t>téléchargées, </a:t>
            </a:r>
            <a:r>
              <a:rPr lang="fr-FR" b="1" dirty="0" smtClean="0"/>
              <a:t>10 </a:t>
            </a:r>
            <a:r>
              <a:rPr lang="fr-FR" b="1" dirty="0" smtClean="0"/>
              <a:t>millions d'utilisateurs </a:t>
            </a:r>
            <a:r>
              <a:rPr lang="fr-FR" b="1" dirty="0" smtClean="0"/>
              <a:t>quotidiens</a:t>
            </a:r>
            <a:r>
              <a:rPr lang="fr-FR" dirty="0" smtClean="0"/>
              <a:t> (cent </a:t>
            </a:r>
            <a:r>
              <a:rPr lang="fr-FR" dirty="0" smtClean="0"/>
              <a:t>fois plus que tous les </a:t>
            </a:r>
            <a:r>
              <a:rPr lang="fr-FR" dirty="0" smtClean="0"/>
              <a:t>casques AR/VR/MR combinés). </a:t>
            </a:r>
          </a:p>
          <a:p>
            <a:pPr algn="just"/>
            <a:endParaRPr lang="fr-FR" dirty="0" smtClean="0"/>
          </a:p>
          <a:p>
            <a:pPr algn="just"/>
            <a:r>
              <a:rPr lang="fr-FR" dirty="0" smtClean="0"/>
              <a:t>Compatible avec </a:t>
            </a:r>
            <a:r>
              <a:rPr lang="fr-FR" dirty="0" smtClean="0"/>
              <a:t>tous les </a:t>
            </a:r>
            <a:r>
              <a:rPr lang="fr-FR" dirty="0" err="1" smtClean="0"/>
              <a:t>smartphones</a:t>
            </a:r>
            <a:r>
              <a:rPr lang="fr-FR" dirty="0" smtClean="0"/>
              <a:t> et </a:t>
            </a:r>
            <a:r>
              <a:rPr lang="fr-FR" dirty="0" err="1" smtClean="0"/>
              <a:t>Iphones</a:t>
            </a:r>
            <a:r>
              <a:rPr lang="fr-FR" dirty="0" smtClean="0"/>
              <a:t> sur le marché (</a:t>
            </a:r>
            <a:r>
              <a:rPr lang="fr-FR" dirty="0" err="1" smtClean="0"/>
              <a:t>Android</a:t>
            </a:r>
            <a:r>
              <a:rPr lang="fr-FR" dirty="0" smtClean="0"/>
              <a:t> et </a:t>
            </a:r>
            <a:r>
              <a:rPr lang="fr-FR" dirty="0" err="1" smtClean="0"/>
              <a:t>IOs</a:t>
            </a:r>
            <a:r>
              <a:rPr lang="fr-FR" dirty="0" smtClean="0"/>
              <a:t>), </a:t>
            </a:r>
            <a:r>
              <a:rPr lang="fr-FR" dirty="0" smtClean="0"/>
              <a:t>s</a:t>
            </a:r>
            <a:r>
              <a:rPr lang="fr-FR" dirty="0" smtClean="0"/>
              <a:t>upportant l’application </a:t>
            </a:r>
            <a:r>
              <a:rPr lang="fr-FR" dirty="0" err="1" smtClean="0"/>
              <a:t>Cardboard</a:t>
            </a:r>
            <a:r>
              <a:rPr lang="fr-FR" dirty="0" smtClean="0"/>
              <a:t>.</a:t>
            </a:r>
            <a:r>
              <a:rPr lang="fr-FR" dirty="0" smtClean="0"/>
              <a:t> </a:t>
            </a:r>
            <a:endParaRPr lang="fr-FR" dirty="0" smtClean="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Web VR</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ZoneTexte 4"/>
          <p:cNvSpPr txBox="1"/>
          <p:nvPr/>
        </p:nvSpPr>
        <p:spPr>
          <a:xfrm>
            <a:off x="4357686" y="1357298"/>
            <a:ext cx="4357718" cy="3693319"/>
          </a:xfrm>
          <a:prstGeom prst="rect">
            <a:avLst/>
          </a:prstGeom>
          <a:noFill/>
        </p:spPr>
        <p:txBody>
          <a:bodyPr wrap="square" rtlCol="0">
            <a:spAutoFit/>
          </a:bodyPr>
          <a:lstStyle/>
          <a:p>
            <a:pPr algn="just"/>
            <a:r>
              <a:rPr lang="fr-FR" dirty="0" err="1" smtClean="0"/>
              <a:t>Firefox</a:t>
            </a:r>
            <a:r>
              <a:rPr lang="fr-FR" dirty="0" smtClean="0"/>
              <a:t> a lancé l'année dernière une solution innovante et intelligente. Basé sur la bibliothèque </a:t>
            </a:r>
            <a:r>
              <a:rPr lang="fr-FR" dirty="0" err="1" smtClean="0"/>
              <a:t>WebGL</a:t>
            </a:r>
            <a:r>
              <a:rPr lang="fr-FR" dirty="0" smtClean="0"/>
              <a:t>, un Framework a été construit, appelé </a:t>
            </a:r>
            <a:r>
              <a:rPr lang="fr-FR" b="1" u="sng" dirty="0" err="1" smtClean="0"/>
              <a:t>WebVR</a:t>
            </a:r>
            <a:r>
              <a:rPr lang="fr-FR" dirty="0" smtClean="0"/>
              <a:t>. </a:t>
            </a:r>
          </a:p>
          <a:p>
            <a:pPr algn="just"/>
            <a:endParaRPr lang="fr-FR" dirty="0"/>
          </a:p>
          <a:p>
            <a:pPr algn="just"/>
            <a:r>
              <a:rPr lang="fr-FR" dirty="0" smtClean="0"/>
              <a:t>&gt; Ce dernier permet de lancer des expériences VR directement dans le navigateur, qui peuvent intégrer images 360°, liens, galeries photos, marqueurs, explicatifs, et vidéos. </a:t>
            </a:r>
          </a:p>
          <a:p>
            <a:pPr algn="just"/>
            <a:endParaRPr lang="fr-FR" dirty="0"/>
          </a:p>
          <a:p>
            <a:pPr algn="just"/>
            <a:r>
              <a:rPr lang="fr-FR" dirty="0" smtClean="0"/>
              <a:t>&gt; A peu près tout ce qui constitue un site internet peut être répliqué en VR.</a:t>
            </a:r>
            <a:endParaRPr lang="fr-FR" dirty="0"/>
          </a:p>
        </p:txBody>
      </p:sp>
      <p:pic>
        <p:nvPicPr>
          <p:cNvPr id="25602" name="Picture 2" descr="http://dbo-design.tech/wp-content/uploads/2017/11/webvr-logo-square.png"/>
          <p:cNvPicPr>
            <a:picLocks noChangeAspect="1" noChangeArrowheads="1"/>
          </p:cNvPicPr>
          <p:nvPr/>
        </p:nvPicPr>
        <p:blipFill>
          <a:blip r:embed="rId2"/>
          <a:srcRect/>
          <a:stretch>
            <a:fillRect/>
          </a:stretch>
        </p:blipFill>
        <p:spPr bwMode="auto">
          <a:xfrm>
            <a:off x="357158" y="1304876"/>
            <a:ext cx="4071966" cy="407196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quantités d’expériences</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6" name="ZoneTexte 5"/>
          <p:cNvSpPr txBox="1"/>
          <p:nvPr/>
        </p:nvSpPr>
        <p:spPr>
          <a:xfrm>
            <a:off x="428596" y="1571612"/>
            <a:ext cx="4500594" cy="4524315"/>
          </a:xfrm>
          <a:prstGeom prst="rect">
            <a:avLst/>
          </a:prstGeom>
          <a:noFill/>
        </p:spPr>
        <p:txBody>
          <a:bodyPr wrap="square" rtlCol="0">
            <a:spAutoFit/>
          </a:bodyPr>
          <a:lstStyle/>
          <a:p>
            <a:pPr algn="just"/>
            <a:r>
              <a:rPr lang="fr-FR" dirty="0" smtClean="0"/>
              <a:t>Sur le plan de la communication, on peut toucher un public bien plus vaste, puisqu'il dépasse même les utilisateurs de Smartphones ! Une même expérience peut être vue </a:t>
            </a:r>
            <a:r>
              <a:rPr lang="fr-FR" b="1" u="sng" dirty="0" smtClean="0"/>
              <a:t>sur un écran desktop, une tablette, comme un téléphone</a:t>
            </a:r>
            <a:r>
              <a:rPr lang="fr-FR" dirty="0" smtClean="0"/>
              <a:t>. </a:t>
            </a:r>
          </a:p>
          <a:p>
            <a:pPr algn="just"/>
            <a:endParaRPr lang="fr-FR" dirty="0"/>
          </a:p>
          <a:p>
            <a:pPr algn="just"/>
            <a:r>
              <a:rPr lang="fr-FR" dirty="0" smtClean="0"/>
              <a:t>Le potentiel de visionnage est donc colossal comparé aux solutions VR/AR sur le marché depuis 2014. Cerise sur le gâteau, la réalité mixte pour le Web avance à grand pas également (</a:t>
            </a:r>
            <a:r>
              <a:rPr lang="fr-FR" dirty="0" err="1" smtClean="0"/>
              <a:t>WebXR</a:t>
            </a:r>
            <a:r>
              <a:rPr lang="fr-FR" dirty="0" smtClean="0"/>
              <a:t>) (</a:t>
            </a:r>
            <a:r>
              <a:rPr lang="fr-FR" dirty="0" smtClean="0">
                <a:hlinkClick r:id="rId2"/>
              </a:rPr>
              <a:t>http://dbo-design.tech/trois-cardboard-like-democratisent-realite-mixte/</a:t>
            </a:r>
            <a:r>
              <a:rPr lang="fr-FR" dirty="0" smtClean="0"/>
              <a:t>), permettant donc d'offrir encore bien plus de contenus et de possibilités. </a:t>
            </a:r>
            <a:endParaRPr lang="fr-FR" dirty="0"/>
          </a:p>
        </p:txBody>
      </p:sp>
      <p:pic>
        <p:nvPicPr>
          <p:cNvPr id="7" name="Image 6" descr="museeVR.jpg"/>
          <p:cNvPicPr>
            <a:picLocks noChangeAspect="1"/>
          </p:cNvPicPr>
          <p:nvPr/>
        </p:nvPicPr>
        <p:blipFill>
          <a:blip r:embed="rId3"/>
          <a:stretch>
            <a:fillRect/>
          </a:stretch>
        </p:blipFill>
        <p:spPr>
          <a:xfrm>
            <a:off x="5072066" y="1571612"/>
            <a:ext cx="3644313" cy="42148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quantités de possibilités</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30722" name="Picture 2" descr="http://dbo-design.tech/wp-content/uploads/2017/11/syssolar-1024x576.jpg"/>
          <p:cNvPicPr>
            <a:picLocks noChangeAspect="1" noChangeArrowheads="1"/>
          </p:cNvPicPr>
          <p:nvPr/>
        </p:nvPicPr>
        <p:blipFill>
          <a:blip r:embed="rId2"/>
          <a:srcRect/>
          <a:stretch>
            <a:fillRect/>
          </a:stretch>
        </p:blipFill>
        <p:spPr bwMode="auto">
          <a:xfrm>
            <a:off x="500034" y="1357298"/>
            <a:ext cx="8072494" cy="4540778"/>
          </a:xfrm>
          <a:prstGeom prst="rect">
            <a:avLst/>
          </a:prstGeom>
          <a:noFill/>
        </p:spPr>
      </p:pic>
      <p:sp>
        <p:nvSpPr>
          <p:cNvPr id="6" name="ZoneTexte 5"/>
          <p:cNvSpPr txBox="1"/>
          <p:nvPr/>
        </p:nvSpPr>
        <p:spPr>
          <a:xfrm>
            <a:off x="500034" y="5929330"/>
            <a:ext cx="8072494" cy="369332"/>
          </a:xfrm>
          <a:prstGeom prst="rect">
            <a:avLst/>
          </a:prstGeom>
          <a:noFill/>
        </p:spPr>
        <p:txBody>
          <a:bodyPr wrap="square" rtlCol="0">
            <a:spAutoFit/>
          </a:bodyPr>
          <a:lstStyle/>
          <a:p>
            <a:r>
              <a:rPr lang="fr-FR" b="1" dirty="0" smtClean="0"/>
              <a:t>Educatif:</a:t>
            </a:r>
            <a:r>
              <a:rPr lang="fr-FR" dirty="0" smtClean="0"/>
              <a:t> Animation de système solaire en </a:t>
            </a:r>
            <a:r>
              <a:rPr lang="fr-FR" dirty="0" err="1" smtClean="0"/>
              <a:t>WebVR</a:t>
            </a:r>
            <a:r>
              <a:rPr lang="fr-FR" dirty="0" smtClean="0"/>
              <a:t>, avec les tailles réelles comparées</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31746" name="Picture 2" descr="http://dbo-design.tech/wp-content/uploads/2017/09/pic-TE-VR-1024x524.jpg"/>
          <p:cNvPicPr>
            <a:picLocks noChangeAspect="1" noChangeArrowheads="1"/>
          </p:cNvPicPr>
          <p:nvPr/>
        </p:nvPicPr>
        <p:blipFill>
          <a:blip r:embed="rId2"/>
          <a:srcRect/>
          <a:stretch>
            <a:fillRect/>
          </a:stretch>
        </p:blipFill>
        <p:spPr bwMode="auto">
          <a:xfrm>
            <a:off x="471214" y="214290"/>
            <a:ext cx="8244190" cy="4214842"/>
          </a:xfrm>
          <a:prstGeom prst="rect">
            <a:avLst/>
          </a:prstGeom>
          <a:noFill/>
        </p:spPr>
      </p:pic>
      <p:sp>
        <p:nvSpPr>
          <p:cNvPr id="6" name="ZoneTexte 5"/>
          <p:cNvSpPr txBox="1"/>
          <p:nvPr/>
        </p:nvSpPr>
        <p:spPr>
          <a:xfrm>
            <a:off x="500034" y="4500570"/>
            <a:ext cx="8215370" cy="1200329"/>
          </a:xfrm>
          <a:prstGeom prst="rect">
            <a:avLst/>
          </a:prstGeom>
          <a:noFill/>
        </p:spPr>
        <p:txBody>
          <a:bodyPr wrap="square" rtlCol="0">
            <a:spAutoFit/>
          </a:bodyPr>
          <a:lstStyle/>
          <a:p>
            <a:r>
              <a:rPr lang="fr-FR" dirty="0" smtClean="0"/>
              <a:t>Musée des blindés virtuel, avec ambiance sonore, plusieurs salles à thèmes, modèles 3D taille réelle et Vidéo. Le concept peut être décliné pour tout showroom virtuel, toute extension virtuelle de musée en travaux (ex. musée de la marine paris et Bordeaux) et pour </a:t>
            </a:r>
            <a:r>
              <a:rPr lang="fr-FR" u="sng" dirty="0" smtClean="0"/>
              <a:t>montrer les collections normalement invisibles du public</a:t>
            </a:r>
            <a:r>
              <a:rPr lang="fr-FR" dirty="0" smtClean="0"/>
              <a:t>.</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32770" name="Picture 2" descr="http://dbo-design.tech/wp-content/uploads/2017/11/galleriephoto-1024x576.jpg"/>
          <p:cNvPicPr>
            <a:picLocks noChangeAspect="1" noChangeArrowheads="1"/>
          </p:cNvPicPr>
          <p:nvPr/>
        </p:nvPicPr>
        <p:blipFill>
          <a:blip r:embed="rId2"/>
          <a:srcRect/>
          <a:stretch>
            <a:fillRect/>
          </a:stretch>
        </p:blipFill>
        <p:spPr bwMode="auto">
          <a:xfrm>
            <a:off x="357158" y="357166"/>
            <a:ext cx="8382059" cy="4714908"/>
          </a:xfrm>
          <a:prstGeom prst="rect">
            <a:avLst/>
          </a:prstGeom>
          <a:noFill/>
        </p:spPr>
      </p:pic>
      <p:sp>
        <p:nvSpPr>
          <p:cNvPr id="6" name="ZoneTexte 5"/>
          <p:cNvSpPr txBox="1"/>
          <p:nvPr/>
        </p:nvSpPr>
        <p:spPr>
          <a:xfrm>
            <a:off x="428596" y="5143512"/>
            <a:ext cx="8358246" cy="646331"/>
          </a:xfrm>
          <a:prstGeom prst="rect">
            <a:avLst/>
          </a:prstGeom>
          <a:noFill/>
        </p:spPr>
        <p:txBody>
          <a:bodyPr wrap="square" rtlCol="0">
            <a:spAutoFit/>
          </a:bodyPr>
          <a:lstStyle/>
          <a:p>
            <a:r>
              <a:rPr lang="fr-FR" dirty="0" smtClean="0"/>
              <a:t>Galerie Photos à 360°, pouvant afficher une sphère complète de photos panoramiques, faciles à prendre depuis tout Smartphone: Ex. application Google Street </a:t>
            </a:r>
            <a:r>
              <a:rPr lang="fr-FR" dirty="0" err="1" smtClean="0"/>
              <a:t>View</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REVOLUTION</a:t>
            </a:r>
            <a:endParaRPr lang="fr-FR" sz="6000" dirty="0"/>
          </a:p>
        </p:txBody>
      </p:sp>
      <p:sp>
        <p:nvSpPr>
          <p:cNvPr id="3" name="Espace réservé du contenu 2"/>
          <p:cNvSpPr>
            <a:spLocks noGrp="1"/>
          </p:cNvSpPr>
          <p:nvPr>
            <p:ph idx="1"/>
          </p:nvPr>
        </p:nvSpPr>
        <p:spPr>
          <a:xfrm>
            <a:off x="428596" y="5243538"/>
            <a:ext cx="8229600" cy="1328734"/>
          </a:xfrm>
        </p:spPr>
        <p:txBody>
          <a:bodyPr/>
          <a:lstStyle/>
          <a:p>
            <a:pPr>
              <a:buNone/>
            </a:pPr>
            <a:r>
              <a:rPr lang="fr-FR" dirty="0" smtClean="0"/>
              <a:t>La Communication est à l’ère d’une nouvelle révolution digitale...</a:t>
            </a:r>
            <a:endParaRPr lang="fr-FR" dirty="0"/>
          </a:p>
        </p:txBody>
      </p:sp>
      <p:pic>
        <p:nvPicPr>
          <p:cNvPr id="4" name="Image 3" descr="evol-medias.jpg"/>
          <p:cNvPicPr>
            <a:picLocks noChangeAspect="1"/>
          </p:cNvPicPr>
          <p:nvPr/>
        </p:nvPicPr>
        <p:blipFill>
          <a:blip r:embed="rId2"/>
          <a:stretch>
            <a:fillRect/>
          </a:stretch>
        </p:blipFill>
        <p:spPr>
          <a:xfrm>
            <a:off x="0" y="1893483"/>
            <a:ext cx="9144000" cy="3071033"/>
          </a:xfrm>
          <a:prstGeom prst="rect">
            <a:avLst/>
          </a:prstGeom>
        </p:spPr>
      </p:pic>
      <p:sp>
        <p:nvSpPr>
          <p:cNvPr id="5" name="Espace réservé du pied de page 4"/>
          <p:cNvSpPr>
            <a:spLocks noGrp="1"/>
          </p:cNvSpPr>
          <p:nvPr>
            <p:ph type="ftr" sz="quarter" idx="11"/>
          </p:nvPr>
        </p:nvSpPr>
        <p:spPr/>
        <p:txBody>
          <a:bodyPr/>
          <a:lstStyle/>
          <a:p>
            <a:r>
              <a:rPr lang="fr-FR" smtClean="0"/>
              <a:t>@2018 dbo design www.dbo-design.tech</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33793" name="Picture 1"/>
          <p:cNvPicPr>
            <a:picLocks noChangeAspect="1" noChangeArrowheads="1"/>
          </p:cNvPicPr>
          <p:nvPr/>
        </p:nvPicPr>
        <p:blipFill>
          <a:blip r:embed="rId2"/>
          <a:srcRect/>
          <a:stretch>
            <a:fillRect/>
          </a:stretch>
        </p:blipFill>
        <p:spPr bwMode="auto">
          <a:xfrm>
            <a:off x="0" y="285728"/>
            <a:ext cx="9134549" cy="4572032"/>
          </a:xfrm>
          <a:prstGeom prst="rect">
            <a:avLst/>
          </a:prstGeom>
          <a:noFill/>
          <a:ln w="9525">
            <a:noFill/>
            <a:miter lim="800000"/>
            <a:headEnd/>
            <a:tailEnd/>
          </a:ln>
          <a:effectLst/>
        </p:spPr>
      </p:pic>
      <p:sp>
        <p:nvSpPr>
          <p:cNvPr id="6" name="ZoneTexte 5"/>
          <p:cNvSpPr txBox="1"/>
          <p:nvPr/>
        </p:nvSpPr>
        <p:spPr>
          <a:xfrm>
            <a:off x="285720" y="5072074"/>
            <a:ext cx="8429684" cy="923330"/>
          </a:xfrm>
          <a:prstGeom prst="rect">
            <a:avLst/>
          </a:prstGeom>
          <a:noFill/>
        </p:spPr>
        <p:txBody>
          <a:bodyPr wrap="square" rtlCol="0">
            <a:spAutoFit/>
          </a:bodyPr>
          <a:lstStyle/>
          <a:p>
            <a:r>
              <a:rPr lang="fr-FR" dirty="0" smtClean="0"/>
              <a:t>Exemple de visite virtuelle de la Nécropole du </a:t>
            </a:r>
            <a:r>
              <a:rPr lang="fr-FR" dirty="0" err="1" smtClean="0"/>
              <a:t>Natus</a:t>
            </a:r>
            <a:r>
              <a:rPr lang="fr-FR" dirty="0" smtClean="0"/>
              <a:t>, avec plusieurs panneaux explicatifs du site, explication vocale, musique d’ambiance. Peut être ajouté comme extension de tous les sites du </a:t>
            </a:r>
            <a:r>
              <a:rPr lang="fr-FR" b="1" dirty="0" smtClean="0">
                <a:hlinkClick r:id="rId3"/>
              </a:rPr>
              <a:t>Centre des monuments nationaux</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35842" name="Picture 2"/>
          <p:cNvPicPr>
            <a:picLocks noChangeAspect="1" noChangeArrowheads="1"/>
          </p:cNvPicPr>
          <p:nvPr/>
        </p:nvPicPr>
        <p:blipFill>
          <a:blip r:embed="rId2"/>
          <a:srcRect/>
          <a:stretch>
            <a:fillRect/>
          </a:stretch>
        </p:blipFill>
        <p:spPr bwMode="auto">
          <a:xfrm>
            <a:off x="0" y="-24"/>
            <a:ext cx="9144000" cy="4899588"/>
          </a:xfrm>
          <a:prstGeom prst="rect">
            <a:avLst/>
          </a:prstGeom>
          <a:noFill/>
          <a:ln w="9525">
            <a:noFill/>
            <a:miter lim="800000"/>
            <a:headEnd/>
            <a:tailEnd/>
          </a:ln>
          <a:effectLst/>
        </p:spPr>
      </p:pic>
      <p:sp>
        <p:nvSpPr>
          <p:cNvPr id="6" name="ZoneTexte 5"/>
          <p:cNvSpPr txBox="1"/>
          <p:nvPr/>
        </p:nvSpPr>
        <p:spPr>
          <a:xfrm>
            <a:off x="285720" y="5072074"/>
            <a:ext cx="8358246" cy="1200329"/>
          </a:xfrm>
          <a:prstGeom prst="rect">
            <a:avLst/>
          </a:prstGeom>
          <a:noFill/>
        </p:spPr>
        <p:txBody>
          <a:bodyPr wrap="square" rtlCol="0">
            <a:spAutoFit/>
          </a:bodyPr>
          <a:lstStyle/>
          <a:p>
            <a:r>
              <a:rPr lang="fr-FR" dirty="0" smtClean="0"/>
              <a:t>Visite virtuelle de maison par une agence immobilière. Grâce à ce système, les futurs acheteurs peuvent avoir un aperçu complet sans se déplacer. Peut intégrer du son, des indicateurs, de la 3D, un fond musical différent par pièce et s’intégrer sans problème à tout site web. Les </a:t>
            </a:r>
            <a:r>
              <a:rPr lang="fr-FR" dirty="0" err="1" smtClean="0"/>
              <a:t>Cardboard</a:t>
            </a:r>
            <a:r>
              <a:rPr lang="fr-FR" dirty="0" smtClean="0"/>
              <a:t> peuvent être personnalisés ou fabriqués sur mesure.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roadtovrlive-5ea0.kxcdn.com/wp-content/uploads/2017/08/firefox-webvr.jpg"/>
          <p:cNvPicPr>
            <a:picLocks noChangeAspect="1" noChangeArrowheads="1"/>
          </p:cNvPicPr>
          <p:nvPr/>
        </p:nvPicPr>
        <p:blipFill>
          <a:blip r:embed="rId2"/>
          <a:srcRect/>
          <a:stretch>
            <a:fillRect/>
          </a:stretch>
        </p:blipFill>
        <p:spPr bwMode="auto">
          <a:xfrm>
            <a:off x="0" y="0"/>
            <a:ext cx="9144623" cy="5143512"/>
          </a:xfrm>
          <a:prstGeom prst="rect">
            <a:avLst/>
          </a:prstGeom>
          <a:noFill/>
        </p:spPr>
      </p:pic>
      <p:sp>
        <p:nvSpPr>
          <p:cNvPr id="2" name="Titre 1"/>
          <p:cNvSpPr>
            <a:spLocks noGrp="1"/>
          </p:cNvSpPr>
          <p:nvPr>
            <p:ph type="title"/>
          </p:nvPr>
        </p:nvSpPr>
        <p:spPr>
          <a:xfrm>
            <a:off x="6143636" y="642918"/>
            <a:ext cx="2328850" cy="1154098"/>
          </a:xfrm>
        </p:spPr>
        <p:txBody>
          <a:bodyPr>
            <a:normAutofit/>
          </a:bodyPr>
          <a:lstStyle/>
          <a:p>
            <a:r>
              <a:rPr lang="fr-FR" sz="6000" dirty="0" smtClean="0"/>
              <a:t>Bilan</a:t>
            </a:r>
            <a:endParaRPr lang="fr-FR" sz="6000"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ZoneTexte 4"/>
          <p:cNvSpPr txBox="1"/>
          <p:nvPr/>
        </p:nvSpPr>
        <p:spPr>
          <a:xfrm>
            <a:off x="500034" y="5286388"/>
            <a:ext cx="8215370" cy="1169551"/>
          </a:xfrm>
          <a:prstGeom prst="rect">
            <a:avLst/>
          </a:prstGeom>
          <a:noFill/>
        </p:spPr>
        <p:txBody>
          <a:bodyPr wrap="square" rtlCol="0">
            <a:spAutoFit/>
          </a:bodyPr>
          <a:lstStyle/>
          <a:p>
            <a:pPr algn="just"/>
            <a:r>
              <a:rPr lang="fr-FR" sz="1400" dirty="0" smtClean="0"/>
              <a:t>Le grand défi qui s'engage pour les prochaines années est </a:t>
            </a:r>
            <a:r>
              <a:rPr lang="fr-FR" sz="1400" b="1" dirty="0" smtClean="0"/>
              <a:t>celui des contenus</a:t>
            </a:r>
            <a:r>
              <a:rPr lang="fr-FR" sz="1400" dirty="0" smtClean="0"/>
              <a:t>, pour rendre les matériels </a:t>
            </a:r>
            <a:r>
              <a:rPr lang="fr-FR" sz="1400" dirty="0" smtClean="0"/>
              <a:t>les plus onéreux, mais offrant de meilleures performances, </a:t>
            </a:r>
            <a:r>
              <a:rPr lang="fr-FR" sz="1400" dirty="0" smtClean="0"/>
              <a:t>plus attractifs. Mais en attendant, ces expériences sur le Web sont accessible à tout le monde. Et cette approche </a:t>
            </a:r>
            <a:r>
              <a:rPr lang="fr-FR" sz="1400" dirty="0" err="1" smtClean="0"/>
              <a:t>low</a:t>
            </a:r>
            <a:r>
              <a:rPr lang="fr-FR" sz="1400" dirty="0" smtClean="0"/>
              <a:t> </a:t>
            </a:r>
            <a:r>
              <a:rPr lang="fr-FR" sz="1400" dirty="0" err="1" smtClean="0"/>
              <a:t>cost</a:t>
            </a:r>
            <a:r>
              <a:rPr lang="fr-FR" sz="1400" dirty="0" smtClean="0"/>
              <a:t> donne de la visibilité aux acteurs naissants, capables ensuite de migrer vers des matériels et des expériences plus exigeantes, </a:t>
            </a:r>
            <a:r>
              <a:rPr lang="fr-FR" sz="1400" dirty="0" smtClean="0"/>
              <a:t>tout en enrichissant graduellement un vivier d’expériences profitant à l’industrie dans son ensemble</a:t>
            </a:r>
            <a:endParaRPr lang="fr-F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eekerie.jpg"/>
          <p:cNvPicPr>
            <a:picLocks noChangeAspect="1"/>
          </p:cNvPicPr>
          <p:nvPr/>
        </p:nvPicPr>
        <p:blipFill>
          <a:blip r:embed="rId2"/>
          <a:stretch>
            <a:fillRect/>
          </a:stretch>
        </p:blipFill>
        <p:spPr>
          <a:xfrm>
            <a:off x="0" y="-44750"/>
            <a:ext cx="9144000" cy="5974080"/>
          </a:xfrm>
          <a:prstGeom prst="rect">
            <a:avLst/>
          </a:prstGeom>
        </p:spPr>
      </p:pic>
      <p:sp>
        <p:nvSpPr>
          <p:cNvPr id="2" name="Titre 1"/>
          <p:cNvSpPr>
            <a:spLocks noGrp="1"/>
          </p:cNvSpPr>
          <p:nvPr>
            <p:ph type="title"/>
          </p:nvPr>
        </p:nvSpPr>
        <p:spPr>
          <a:xfrm>
            <a:off x="4629208" y="4429132"/>
            <a:ext cx="4514824" cy="1357322"/>
          </a:xfrm>
        </p:spPr>
        <p:txBody>
          <a:bodyPr>
            <a:normAutofit fontScale="90000"/>
          </a:bodyPr>
          <a:lstStyle/>
          <a:p>
            <a:r>
              <a:rPr lang="fr-FR" dirty="0" smtClean="0">
                <a:solidFill>
                  <a:schemeClr val="bg1"/>
                </a:solidFill>
              </a:rPr>
              <a:t>Alors,</a:t>
            </a:r>
            <a:br>
              <a:rPr lang="fr-FR" dirty="0" smtClean="0">
                <a:solidFill>
                  <a:schemeClr val="bg1"/>
                </a:solidFill>
              </a:rPr>
            </a:br>
            <a:r>
              <a:rPr lang="fr-FR" dirty="0" smtClean="0">
                <a:solidFill>
                  <a:schemeClr val="bg1"/>
                </a:solidFill>
              </a:rPr>
              <a:t>Enième </a:t>
            </a:r>
            <a:r>
              <a:rPr lang="fr-FR" dirty="0" err="1" smtClean="0">
                <a:solidFill>
                  <a:schemeClr val="bg1"/>
                </a:solidFill>
              </a:rPr>
              <a:t>Geekerie</a:t>
            </a:r>
            <a:r>
              <a:rPr lang="fr-FR" dirty="0" smtClean="0">
                <a:solidFill>
                  <a:schemeClr val="bg1"/>
                </a:solidFill>
              </a:rPr>
              <a:t> ?</a:t>
            </a:r>
            <a:endParaRPr lang="fr-FR" dirty="0">
              <a:solidFill>
                <a:schemeClr val="bg1"/>
              </a:solidFill>
            </a:endParaRPr>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796908"/>
          </a:xfrm>
        </p:spPr>
        <p:txBody>
          <a:bodyPr/>
          <a:lstStyle/>
          <a:p>
            <a:r>
              <a:rPr lang="fr-FR" dirty="0" smtClean="0"/>
              <a:t>Sources</a:t>
            </a:r>
            <a:endParaRPr lang="fr-FR" dirty="0"/>
          </a:p>
        </p:txBody>
      </p:sp>
      <p:sp>
        <p:nvSpPr>
          <p:cNvPr id="3" name="Espace réservé du contenu 2"/>
          <p:cNvSpPr>
            <a:spLocks noGrp="1"/>
          </p:cNvSpPr>
          <p:nvPr>
            <p:ph idx="1"/>
          </p:nvPr>
        </p:nvSpPr>
        <p:spPr>
          <a:xfrm>
            <a:off x="457200" y="785794"/>
            <a:ext cx="8229600" cy="5572164"/>
          </a:xfrm>
        </p:spPr>
        <p:txBody>
          <a:bodyPr>
            <a:normAutofit/>
          </a:bodyPr>
          <a:lstStyle/>
          <a:p>
            <a:pPr>
              <a:buNone/>
            </a:pPr>
            <a:r>
              <a:rPr lang="fr-FR" sz="1100" dirty="0" smtClean="0">
                <a:hlinkClick r:id="rId2"/>
              </a:rPr>
              <a:t>http://lightguidesys.com/blog/industries-benefitting-from-augmented-reality/</a:t>
            </a:r>
            <a:endParaRPr lang="fr-FR" sz="1100" dirty="0" smtClean="0"/>
          </a:p>
          <a:p>
            <a:pPr>
              <a:buNone/>
            </a:pPr>
            <a:r>
              <a:rPr lang="fr-FR" sz="1100" dirty="0" smtClean="0">
                <a:hlinkClick r:id="rId3"/>
              </a:rPr>
              <a:t>https://disruptionhub.com/industries-embracing-augmented-reality/</a:t>
            </a:r>
            <a:endParaRPr lang="fr-FR" sz="1100" dirty="0" smtClean="0"/>
          </a:p>
          <a:p>
            <a:pPr>
              <a:buNone/>
            </a:pPr>
            <a:r>
              <a:rPr lang="fr-FR" sz="1100" dirty="0" smtClean="0">
                <a:hlinkClick r:id="rId4"/>
              </a:rPr>
              <a:t>https://www.researchgate.net/publication/232612974_Simulating_Life_in_Ancient_Sites_using_Mixed_Reality_Technology</a:t>
            </a:r>
            <a:endParaRPr lang="fr-FR" sz="1100" dirty="0" smtClean="0"/>
          </a:p>
          <a:p>
            <a:pPr>
              <a:buNone/>
            </a:pPr>
            <a:r>
              <a:rPr lang="fr-FR" sz="1100" dirty="0" smtClean="0">
                <a:hlinkClick r:id="rId5"/>
              </a:rPr>
              <a:t>https://www.statista.com/statistics/682821/ar-vr-mr-headset-revenue-worldwide/</a:t>
            </a:r>
            <a:endParaRPr lang="fr-FR" sz="1100" dirty="0" smtClean="0"/>
          </a:p>
          <a:p>
            <a:pPr>
              <a:buNone/>
            </a:pPr>
            <a:r>
              <a:rPr lang="fr-FR" sz="1100" dirty="0" smtClean="0">
                <a:hlinkClick r:id="rId6"/>
              </a:rPr>
              <a:t>https://themarketmogul.com/vr-ar-mr-trillion-dollar-acronyms/</a:t>
            </a:r>
            <a:endParaRPr lang="fr-FR" sz="1100" dirty="0" smtClean="0"/>
          </a:p>
          <a:p>
            <a:pPr>
              <a:buNone/>
            </a:pPr>
            <a:r>
              <a:rPr lang="fr-FR" sz="1100" dirty="0" smtClean="0">
                <a:hlinkClick r:id="rId7"/>
              </a:rPr>
              <a:t>https://www.marketsandmarkets.com/PressReleases/augmented-reality-virtual-reality.asp</a:t>
            </a:r>
            <a:endParaRPr lang="fr-FR" sz="1100" dirty="0" smtClean="0"/>
          </a:p>
          <a:p>
            <a:pPr>
              <a:buNone/>
            </a:pPr>
            <a:r>
              <a:rPr lang="fr-FR" sz="1100" dirty="0" smtClean="0">
                <a:hlinkClick r:id="rId8"/>
              </a:rPr>
              <a:t>http://www.businessinsider.com/ar-vr-2017-8?IR=T</a:t>
            </a:r>
            <a:endParaRPr lang="fr-FR" sz="1100" dirty="0" smtClean="0"/>
          </a:p>
          <a:p>
            <a:pPr>
              <a:buNone/>
            </a:pPr>
            <a:r>
              <a:rPr lang="fr-FR" sz="1100" dirty="0" smtClean="0">
                <a:hlinkClick r:id="rId9"/>
              </a:rPr>
              <a:t>https://globenewswire.com/news-release/2017/11/09/1178632/0/en/Global-Augmented-Reality-and-Virtual-Reality-Market-Flourishing-Smartphone-Industry-and-Entry-of-AR-and-VR-in-Gaming-to-Propel-Market-Growth.html</a:t>
            </a:r>
            <a:endParaRPr lang="fr-FR" sz="1100" dirty="0" smtClean="0"/>
          </a:p>
          <a:p>
            <a:pPr>
              <a:buNone/>
            </a:pPr>
            <a:r>
              <a:rPr lang="fr-FR" sz="1100" dirty="0" smtClean="0">
                <a:hlinkClick r:id="rId10"/>
              </a:rPr>
              <a:t>https://www.cbinsights.com/research/ar-vr-industries-disrupted-beyond-gaming/</a:t>
            </a:r>
            <a:endParaRPr lang="fr-FR" sz="1100" dirty="0" smtClean="0"/>
          </a:p>
          <a:p>
            <a:pPr>
              <a:buNone/>
            </a:pPr>
            <a:r>
              <a:rPr lang="fr-FR" sz="1100" dirty="0" smtClean="0">
                <a:hlinkClick r:id="rId11"/>
              </a:rPr>
              <a:t>https://www.zuehlke.com/blog/en/obstacles-use-ar-vr-manufacturing-industry/</a:t>
            </a:r>
            <a:endParaRPr lang="fr-FR" sz="1100" dirty="0" smtClean="0"/>
          </a:p>
          <a:p>
            <a:pPr>
              <a:buNone/>
            </a:pPr>
            <a:r>
              <a:rPr lang="fr-FR" sz="1100" dirty="0" smtClean="0">
                <a:hlinkClick r:id="rId12"/>
              </a:rPr>
              <a:t>http://www.information-age.com/augmented-reality-industry-benefits-challenges-123466440/</a:t>
            </a:r>
            <a:endParaRPr lang="fr-FR" sz="1100" dirty="0" smtClean="0"/>
          </a:p>
          <a:p>
            <a:pPr>
              <a:buNone/>
            </a:pPr>
            <a:r>
              <a:rPr lang="fr-FR" sz="1100" dirty="0" smtClean="0">
                <a:hlinkClick r:id="rId13"/>
              </a:rPr>
              <a:t>https://www.cleantech.com/augmented-reality-all-eyes-on-industrial-applications/</a:t>
            </a:r>
            <a:endParaRPr lang="fr-FR" sz="1100" dirty="0" smtClean="0"/>
          </a:p>
          <a:p>
            <a:pPr>
              <a:buNone/>
            </a:pPr>
            <a:r>
              <a:rPr lang="fr-FR" sz="1100" dirty="0" smtClean="0">
                <a:hlinkClick r:id="rId14"/>
              </a:rPr>
              <a:t>http://loupventures.com/2018-market-outlook-whos-winning-in-ar-vr/</a:t>
            </a:r>
            <a:endParaRPr lang="fr-FR" sz="1100" dirty="0" smtClean="0"/>
          </a:p>
          <a:p>
            <a:pPr>
              <a:buNone/>
            </a:pPr>
            <a:r>
              <a:rPr lang="fr-FR" sz="1100" dirty="0" smtClean="0">
                <a:hlinkClick r:id="rId15"/>
              </a:rPr>
              <a:t>https://www.tune.com/blog/55-marketing-influencers-brands-virtual-reality-augmented-reality-mixed-reality/</a:t>
            </a:r>
            <a:endParaRPr lang="fr-FR" sz="1100" dirty="0" smtClean="0"/>
          </a:p>
          <a:p>
            <a:pPr>
              <a:buNone/>
            </a:pPr>
            <a:r>
              <a:rPr lang="fr-FR" sz="1100" dirty="0" smtClean="0">
                <a:hlinkClick r:id="rId16"/>
              </a:rPr>
              <a:t>http://frenchaccelerator.com/les-secteurs-les-plus-valorises-dans-la-tech-etats-unis-vs-france/</a:t>
            </a:r>
            <a:endParaRPr lang="fr-FR" sz="1100" dirty="0" smtClean="0"/>
          </a:p>
          <a:p>
            <a:pPr>
              <a:buNone/>
            </a:pPr>
            <a:endParaRPr lang="fr-FR" sz="1100" dirty="0"/>
          </a:p>
          <a:p>
            <a:pPr>
              <a:buNone/>
            </a:pPr>
            <a:r>
              <a:rPr lang="fr-FR" sz="1100" dirty="0" smtClean="0">
                <a:hlinkClick r:id="rId17"/>
              </a:rPr>
              <a:t>http://www.thevrara.com/</a:t>
            </a: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smtClean="0"/>
          </a:p>
          <a:p>
            <a:pPr>
              <a:buNone/>
            </a:pPr>
            <a:endParaRPr lang="fr-FR" sz="1100"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4</a:t>
            </a:r>
            <a:r>
              <a:rPr lang="fr-FR" baseline="30000" dirty="0" smtClean="0"/>
              <a:t>e</a:t>
            </a:r>
            <a:r>
              <a:rPr lang="fr-FR" dirty="0" smtClean="0"/>
              <a:t> Media: La réalité « mixte »</a:t>
            </a:r>
            <a:endParaRPr lang="fr-FR" dirty="0"/>
          </a:p>
        </p:txBody>
      </p:sp>
      <p:sp>
        <p:nvSpPr>
          <p:cNvPr id="3" name="Espace réservé du contenu 2"/>
          <p:cNvSpPr>
            <a:spLocks noGrp="1"/>
          </p:cNvSpPr>
          <p:nvPr>
            <p:ph idx="1"/>
          </p:nvPr>
        </p:nvSpPr>
        <p:spPr/>
        <p:txBody>
          <a:bodyPr/>
          <a:lstStyle/>
          <a:p>
            <a:pPr>
              <a:buNone/>
            </a:pPr>
            <a:r>
              <a:rPr lang="fr-FR" b="1" i="1" dirty="0" smtClean="0"/>
              <a:t>Définition:</a:t>
            </a:r>
          </a:p>
          <a:p>
            <a:pPr>
              <a:buNone/>
            </a:pPr>
            <a:r>
              <a:rPr lang="fr-FR" b="1" dirty="0" smtClean="0"/>
              <a:t>-La réalité Virtuelle</a:t>
            </a:r>
            <a:r>
              <a:rPr lang="fr-FR" dirty="0" smtClean="0"/>
              <a:t> est la superposition totale d'une autre réalité (casque)</a:t>
            </a:r>
          </a:p>
          <a:p>
            <a:pPr>
              <a:buNone/>
            </a:pPr>
            <a:r>
              <a:rPr lang="fr-FR" b="1" dirty="0" smtClean="0"/>
              <a:t>-La réalité Augmentée</a:t>
            </a:r>
            <a:r>
              <a:rPr lang="fr-FR" dirty="0" smtClean="0"/>
              <a:t> est l'ajout d'éléments dans la réalité (lunettes)</a:t>
            </a:r>
          </a:p>
          <a:p>
            <a:pPr>
              <a:buNone/>
            </a:pPr>
            <a:r>
              <a:rPr lang="fr-FR" b="1" dirty="0" smtClean="0"/>
              <a:t>-La réalité Mixte</a:t>
            </a:r>
            <a:r>
              <a:rPr lang="fr-FR" dirty="0" smtClean="0"/>
              <a:t> apporte de la 3D interactive en plus des sons et animations. </a:t>
            </a:r>
          </a:p>
          <a:p>
            <a:pPr>
              <a:buNone/>
            </a:pPr>
            <a:endParaRPr lang="fr-FR" b="1" i="1" dirty="0" smtClean="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6" name="Image 5" descr="expli-RM.jpg"/>
          <p:cNvPicPr>
            <a:picLocks noChangeAspect="1"/>
          </p:cNvPicPr>
          <p:nvPr/>
        </p:nvPicPr>
        <p:blipFill>
          <a:blip r:embed="rId2"/>
          <a:stretch>
            <a:fillRect/>
          </a:stretch>
        </p:blipFill>
        <p:spPr>
          <a:xfrm>
            <a:off x="0" y="214290"/>
            <a:ext cx="9144000" cy="5191760"/>
          </a:xfrm>
          <a:prstGeom prst="rect">
            <a:avLst/>
          </a:prstGeom>
        </p:spPr>
      </p:pic>
      <p:sp>
        <p:nvSpPr>
          <p:cNvPr id="7" name="ZoneTexte 6"/>
          <p:cNvSpPr txBox="1"/>
          <p:nvPr/>
        </p:nvSpPr>
        <p:spPr>
          <a:xfrm>
            <a:off x="357158" y="5572140"/>
            <a:ext cx="8358246" cy="769441"/>
          </a:xfrm>
          <a:prstGeom prst="rect">
            <a:avLst/>
          </a:prstGeom>
          <a:noFill/>
        </p:spPr>
        <p:txBody>
          <a:bodyPr wrap="square" rtlCol="0">
            <a:spAutoFit/>
          </a:bodyPr>
          <a:lstStyle/>
          <a:p>
            <a:r>
              <a:rPr lang="fr-FR" sz="2200" dirty="0" smtClean="0"/>
              <a:t>La Réalité Mixte (RM) est le dernier-né après la réalité augmentée (RA) et virtuelle (RV) , formant « l’informatique immersive ».</a:t>
            </a:r>
            <a:endParaRPr lang="fr-FR"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concept est déjà ancien</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6" name="Image 5" descr="evol.jpg"/>
          <p:cNvPicPr>
            <a:picLocks noChangeAspect="1"/>
          </p:cNvPicPr>
          <p:nvPr/>
        </p:nvPicPr>
        <p:blipFill>
          <a:blip r:embed="rId2"/>
          <a:stretch>
            <a:fillRect/>
          </a:stretch>
        </p:blipFill>
        <p:spPr>
          <a:xfrm>
            <a:off x="0" y="1238256"/>
            <a:ext cx="9144000" cy="50482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pic>
        <p:nvPicPr>
          <p:cNvPr id="5" name="Picture 2" descr="https://blog.octo.com/wp-content/uploads/2017/06/mr.png"/>
          <p:cNvPicPr>
            <a:picLocks noGrp="1" noChangeAspect="1" noChangeArrowheads="1"/>
          </p:cNvPicPr>
          <p:nvPr>
            <p:ph idx="1"/>
          </p:nvPr>
        </p:nvPicPr>
        <p:blipFill>
          <a:blip r:embed="rId2"/>
          <a:srcRect/>
          <a:stretch>
            <a:fillRect/>
          </a:stretch>
        </p:blipFill>
        <p:spPr bwMode="auto">
          <a:xfrm>
            <a:off x="403807" y="2479427"/>
            <a:ext cx="8240159" cy="3378465"/>
          </a:xfrm>
          <a:prstGeom prst="rect">
            <a:avLst/>
          </a:prstGeom>
          <a:noFill/>
        </p:spPr>
      </p:pic>
      <p:sp>
        <p:nvSpPr>
          <p:cNvPr id="6" name="ZoneTexte 5"/>
          <p:cNvSpPr txBox="1"/>
          <p:nvPr/>
        </p:nvSpPr>
        <p:spPr>
          <a:xfrm>
            <a:off x="500034" y="654776"/>
            <a:ext cx="8143932" cy="1631216"/>
          </a:xfrm>
          <a:prstGeom prst="rect">
            <a:avLst/>
          </a:prstGeom>
          <a:noFill/>
        </p:spPr>
        <p:txBody>
          <a:bodyPr wrap="square" rtlCol="0">
            <a:spAutoFit/>
          </a:bodyPr>
          <a:lstStyle/>
          <a:p>
            <a:r>
              <a:rPr lang="fr-FR" sz="2500" dirty="0" smtClean="0"/>
              <a:t>Lorsque la technologie démarre, le concept théorique de Réalité Mixte est posé en 1994. Il faut attendre 2014 pour voir apparaître les premiers casques et 2016 pour parler d’une nouvelle industrie.</a:t>
            </a:r>
            <a:endParaRPr lang="fr-FR"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différentes formes d’immersion</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8433" name="Object 1"/>
          <p:cNvGraphicFramePr>
            <a:graphicFrameLocks noChangeAspect="1"/>
          </p:cNvGraphicFramePr>
          <p:nvPr/>
        </p:nvGraphicFramePr>
        <p:xfrm>
          <a:off x="369125" y="1500174"/>
          <a:ext cx="8417717" cy="2857520"/>
        </p:xfrm>
        <a:graphic>
          <a:graphicData uri="http://schemas.openxmlformats.org/presentationml/2006/ole">
            <p:oleObj spid="_x0000_s18433" r:id="rId3" imgW="11882947" imgH="3232451" progId="">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tats-market.jpg"/>
          <p:cNvPicPr>
            <a:picLocks noChangeAspect="1"/>
          </p:cNvPicPr>
          <p:nvPr/>
        </p:nvPicPr>
        <p:blipFill>
          <a:blip r:embed="rId2"/>
          <a:stretch>
            <a:fillRect/>
          </a:stretch>
        </p:blipFill>
        <p:spPr>
          <a:xfrm>
            <a:off x="0" y="322462"/>
            <a:ext cx="9144000" cy="6213075"/>
          </a:xfrm>
          <a:prstGeom prst="rect">
            <a:avLst/>
          </a:prstGeom>
        </p:spPr>
      </p:pic>
      <p:sp>
        <p:nvSpPr>
          <p:cNvPr id="2" name="Titre 1"/>
          <p:cNvSpPr>
            <a:spLocks noGrp="1"/>
          </p:cNvSpPr>
          <p:nvPr>
            <p:ph type="title"/>
          </p:nvPr>
        </p:nvSpPr>
        <p:spPr>
          <a:xfrm>
            <a:off x="2600340" y="214290"/>
            <a:ext cx="3614734" cy="582594"/>
          </a:xfrm>
        </p:spPr>
        <p:txBody>
          <a:bodyPr>
            <a:normAutofit fontScale="90000"/>
          </a:bodyPr>
          <a:lstStyle/>
          <a:p>
            <a:r>
              <a:rPr lang="fr-FR" dirty="0" smtClean="0"/>
              <a:t>L’Eldorado ?</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
        <p:nvSpPr>
          <p:cNvPr id="5" name="ZoneTexte 4"/>
          <p:cNvSpPr txBox="1"/>
          <p:nvPr/>
        </p:nvSpPr>
        <p:spPr>
          <a:xfrm>
            <a:off x="3000364" y="3429000"/>
            <a:ext cx="2428892" cy="1477328"/>
          </a:xfrm>
          <a:prstGeom prst="rect">
            <a:avLst/>
          </a:prstGeom>
          <a:noFill/>
        </p:spPr>
        <p:txBody>
          <a:bodyPr wrap="square" rtlCol="0">
            <a:spAutoFit/>
          </a:bodyPr>
          <a:lstStyle/>
          <a:p>
            <a:r>
              <a:rPr lang="fr-FR" dirty="0" smtClean="0"/>
              <a:t>Un marché estimé à plusieurs centaines de milliards de dollars/euros par an.</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ariffs-VR-AR-MR.jpg"/>
          <p:cNvPicPr>
            <a:picLocks noChangeAspect="1"/>
          </p:cNvPicPr>
          <p:nvPr/>
        </p:nvPicPr>
        <p:blipFill>
          <a:blip r:embed="rId2"/>
          <a:stretch>
            <a:fillRect/>
          </a:stretch>
        </p:blipFill>
        <p:spPr>
          <a:xfrm>
            <a:off x="0" y="322462"/>
            <a:ext cx="9144000" cy="6213075"/>
          </a:xfrm>
          <a:prstGeom prst="rect">
            <a:avLst/>
          </a:prstGeom>
        </p:spPr>
      </p:pic>
      <p:sp>
        <p:nvSpPr>
          <p:cNvPr id="2" name="Titre 1"/>
          <p:cNvSpPr>
            <a:spLocks noGrp="1"/>
          </p:cNvSpPr>
          <p:nvPr>
            <p:ph type="title"/>
          </p:nvPr>
        </p:nvSpPr>
        <p:spPr>
          <a:xfrm>
            <a:off x="1285852" y="285728"/>
            <a:ext cx="3686172" cy="1225536"/>
          </a:xfrm>
        </p:spPr>
        <p:txBody>
          <a:bodyPr>
            <a:normAutofit/>
          </a:bodyPr>
          <a:lstStyle/>
          <a:p>
            <a:r>
              <a:rPr lang="fr-FR" dirty="0" smtClean="0"/>
              <a:t>Les Prix (2018)</a:t>
            </a:r>
            <a:endParaRPr lang="fr-FR" dirty="0"/>
          </a:p>
        </p:txBody>
      </p:sp>
      <p:sp>
        <p:nvSpPr>
          <p:cNvPr id="4" name="Espace réservé du pied de page 3"/>
          <p:cNvSpPr>
            <a:spLocks noGrp="1"/>
          </p:cNvSpPr>
          <p:nvPr>
            <p:ph type="ftr" sz="quarter" idx="11"/>
          </p:nvPr>
        </p:nvSpPr>
        <p:spPr/>
        <p:txBody>
          <a:bodyPr/>
          <a:lstStyle/>
          <a:p>
            <a:r>
              <a:rPr lang="fr-FR" smtClean="0"/>
              <a:t>@2018 dbo design www.dbo-design.tech</a:t>
            </a: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998</Words>
  <Application>Microsoft Office PowerPoint</Application>
  <PresentationFormat>Affichage à l'écran (4:3)</PresentationFormat>
  <Paragraphs>132</Paragraphs>
  <Slides>24</Slides>
  <Notes>0</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24</vt:i4>
      </vt:variant>
    </vt:vector>
  </HeadingPairs>
  <TitlesOfParts>
    <vt:vector size="25" baseType="lpstr">
      <vt:lpstr>Thème Office</vt:lpstr>
      <vt:lpstr>WebVR</vt:lpstr>
      <vt:lpstr>REVOLUTION</vt:lpstr>
      <vt:lpstr>Le 4e Media: La réalité « mixte »</vt:lpstr>
      <vt:lpstr>Diapositive 4</vt:lpstr>
      <vt:lpstr>Le concept est déjà ancien</vt:lpstr>
      <vt:lpstr>Diapositive 6</vt:lpstr>
      <vt:lpstr>Les différentes formes d’immersion</vt:lpstr>
      <vt:lpstr>L’Eldorado ?</vt:lpstr>
      <vt:lpstr>Les Prix (2018)</vt:lpstr>
      <vt:lpstr>Business Modèle AR/VR/MR</vt:lpstr>
      <vt:lpstr>Débouchés</vt:lpstr>
      <vt:lpstr>Dans le Monde</vt:lpstr>
      <vt:lpstr>Et la France dans tout ça ?</vt:lpstr>
      <vt:lpstr>Un accès au plus grand nombre</vt:lpstr>
      <vt:lpstr>Web VR</vt:lpstr>
      <vt:lpstr>Des quantités d’expériences</vt:lpstr>
      <vt:lpstr>Des quantités de possibilités</vt:lpstr>
      <vt:lpstr>Diapositive 18</vt:lpstr>
      <vt:lpstr>Diapositive 19</vt:lpstr>
      <vt:lpstr>Diapositive 20</vt:lpstr>
      <vt:lpstr>Diapositive 21</vt:lpstr>
      <vt:lpstr>Bilan</vt:lpstr>
      <vt:lpstr>Alors, Enième Geekerie ?</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WebVR</dc:title>
  <dc:creator>Admin</dc:creator>
  <cp:lastModifiedBy>Asus</cp:lastModifiedBy>
  <cp:revision>61</cp:revision>
  <dcterms:created xsi:type="dcterms:W3CDTF">2018-01-31T09:46:52Z</dcterms:created>
  <dcterms:modified xsi:type="dcterms:W3CDTF">2018-03-30T14:05:09Z</dcterms:modified>
</cp:coreProperties>
</file>